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</p:sldMasterIdLst>
  <p:notesMasterIdLst>
    <p:notesMasterId r:id="rId30"/>
  </p:notesMasterIdLst>
  <p:sldIdLst>
    <p:sldId id="256" r:id="rId2"/>
    <p:sldId id="277" r:id="rId3"/>
    <p:sldId id="268" r:id="rId4"/>
    <p:sldId id="258" r:id="rId5"/>
    <p:sldId id="285" r:id="rId6"/>
    <p:sldId id="261" r:id="rId7"/>
    <p:sldId id="269" r:id="rId8"/>
    <p:sldId id="260" r:id="rId9"/>
    <p:sldId id="262" r:id="rId10"/>
    <p:sldId id="263" r:id="rId11"/>
    <p:sldId id="270" r:id="rId12"/>
    <p:sldId id="266" r:id="rId13"/>
    <p:sldId id="264" r:id="rId14"/>
    <p:sldId id="271" r:id="rId15"/>
    <p:sldId id="272" r:id="rId16"/>
    <p:sldId id="273" r:id="rId17"/>
    <p:sldId id="282" r:id="rId18"/>
    <p:sldId id="283" r:id="rId19"/>
    <p:sldId id="274" r:id="rId20"/>
    <p:sldId id="278" r:id="rId21"/>
    <p:sldId id="279" r:id="rId22"/>
    <p:sldId id="280" r:id="rId23"/>
    <p:sldId id="281" r:id="rId24"/>
    <p:sldId id="265" r:id="rId25"/>
    <p:sldId id="275" r:id="rId26"/>
    <p:sldId id="267" r:id="rId27"/>
    <p:sldId id="284" r:id="rId28"/>
    <p:sldId id="286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ynn Gitlow" initials="LG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31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75" d="100"/>
          <a:sy n="75" d="100"/>
        </p:scale>
        <p:origin x="-760" y="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notesMaster" Target="notesMasters/notesMaster1.xml"/><Relationship Id="rId31" Type="http://schemas.openxmlformats.org/officeDocument/2006/relationships/printerSettings" Target="printerSettings/printerSettings1.bin"/><Relationship Id="rId32" Type="http://schemas.openxmlformats.org/officeDocument/2006/relationships/commentAuthors" Target="commentAuthor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59F588-16F6-7D41-AF6B-7E815543836E}" type="datetimeFigureOut">
              <a:rPr lang="en-US" smtClean="0"/>
              <a:t>1/20/14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7DCBBD-77AB-9246-911A-8E15C026C8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065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Mary Kay </a:t>
            </a:r>
            <a:r>
              <a:rPr lang="en-US" dirty="0" err="1" smtClean="0"/>
              <a:t>Walch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7DCBBD-77AB-9246-911A-8E15C026C8C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0907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effectLst/>
              </a:rPr>
              <a:t>IN TALKING ABOUT THIS WE SHOULD BE ABLE TO DESCRIBE EACH TERM AND THEN MENTION SOMETHING ABOUT increasing participation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7DCBBD-77AB-9246-911A-8E15C026C8C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799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21 year old male who had no mounting device prior to receiving the </a:t>
            </a:r>
            <a:r>
              <a:rPr lang="en-US" dirty="0" err="1" smtClean="0"/>
              <a:t>Mount’n</a:t>
            </a:r>
            <a:r>
              <a:rPr lang="en-US" dirty="0" smtClean="0"/>
              <a:t> Mover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7DCBBD-77AB-9246-911A-8E15C026C8C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2133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35 year old</a:t>
            </a:r>
            <a:r>
              <a:rPr lang="en-US" baseline="0" dirty="0" smtClean="0"/>
              <a:t> male who had a mounting device prior to receiving the </a:t>
            </a:r>
            <a:r>
              <a:rPr lang="en-US" baseline="0" dirty="0" err="1" smtClean="0"/>
              <a:t>Mount’n</a:t>
            </a:r>
            <a:r>
              <a:rPr lang="en-US" baseline="0" dirty="0" smtClean="0"/>
              <a:t> Mover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7DCBBD-77AB-9246-911A-8E15C026C8C9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3654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29 year old male who had a different</a:t>
            </a:r>
            <a:r>
              <a:rPr lang="en-US" baseline="0" dirty="0" smtClean="0"/>
              <a:t> mounting device prior to receiving the </a:t>
            </a:r>
            <a:r>
              <a:rPr lang="en-US" baseline="0" dirty="0" err="1" smtClean="0"/>
              <a:t>Mount’n</a:t>
            </a:r>
            <a:r>
              <a:rPr lang="en-US" baseline="0" dirty="0" smtClean="0"/>
              <a:t> Mover</a:t>
            </a:r>
          </a:p>
          <a:p>
            <a:endParaRPr lang="en-US" baseline="0" dirty="0" smtClean="0"/>
          </a:p>
          <a:p>
            <a:r>
              <a:rPr lang="en-US" baseline="0" dirty="0" smtClean="0"/>
              <a:t>With previous device, he needed someone to position the tray for him before self feeding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7DCBBD-77AB-9246-911A-8E15C026C8C9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4485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21 year old female who had a mount prior to receiving</a:t>
            </a:r>
            <a:r>
              <a:rPr lang="en-US" baseline="0" dirty="0" smtClean="0"/>
              <a:t> the </a:t>
            </a:r>
            <a:r>
              <a:rPr lang="en-US" baseline="0" dirty="0" err="1" smtClean="0"/>
              <a:t>Mount’n</a:t>
            </a:r>
            <a:r>
              <a:rPr lang="en-US" baseline="0" dirty="0" smtClean="0"/>
              <a:t> Mover</a:t>
            </a:r>
          </a:p>
          <a:p>
            <a:endParaRPr lang="en-US" baseline="0" dirty="0" smtClean="0"/>
          </a:p>
          <a:p>
            <a:r>
              <a:rPr lang="en-US" baseline="0" dirty="0" smtClean="0"/>
              <a:t>Caregiver was giving responses to the survey</a:t>
            </a:r>
          </a:p>
          <a:p>
            <a:endParaRPr lang="en-US" baseline="0" dirty="0" smtClean="0"/>
          </a:p>
          <a:p>
            <a:r>
              <a:rPr lang="en-US" baseline="0" dirty="0" smtClean="0"/>
              <a:t>Was able to play adapted baseball without removing the mount, could swing it away with ease</a:t>
            </a:r>
          </a:p>
          <a:p>
            <a:endParaRPr lang="en-US" baseline="0" dirty="0" smtClean="0"/>
          </a:p>
          <a:p>
            <a:r>
              <a:rPr lang="en-US" baseline="0" dirty="0" smtClean="0"/>
              <a:t>Shopping: allowed more comfort because she could move it out of the way, so she was able to tolerate being seated in the chair for extended amounts of time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7DCBBD-77AB-9246-911A-8E15C026C8C9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9219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7DCBBD-77AB-9246-911A-8E15C026C8C9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8642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AC8A2-C63C-49A4-89E9-2E4420D2ECA8}" type="datetimeFigureOut">
              <a:rPr lang="en-US" smtClean="0"/>
              <a:pPr/>
              <a:t>1/20/14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E049-B585-4EE6-96C0-EEB30EAA14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AC8A2-C63C-49A4-89E9-2E4420D2ECA8}" type="datetimeFigureOut">
              <a:rPr lang="en-US" smtClean="0"/>
              <a:pPr/>
              <a:t>1/20/14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E049-B585-4EE6-96C0-EEB30EAA14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AC8A2-C63C-49A4-89E9-2E4420D2ECA8}" type="datetimeFigureOut">
              <a:rPr lang="en-US" smtClean="0"/>
              <a:pPr/>
              <a:t>1/20/14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E049-B585-4EE6-96C0-EEB30EAA14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AC8A2-C63C-49A4-89E9-2E4420D2ECA8}" type="datetimeFigureOut">
              <a:rPr lang="en-US" smtClean="0"/>
              <a:pPr/>
              <a:t>1/20/14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E049-B585-4EE6-96C0-EEB30EAA14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AC8A2-C63C-49A4-89E9-2E4420D2ECA8}" type="datetimeFigureOut">
              <a:rPr lang="en-US" smtClean="0"/>
              <a:pPr/>
              <a:t>1/20/14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E049-B585-4EE6-96C0-EEB30EAA14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AC8A2-C63C-49A4-89E9-2E4420D2ECA8}" type="datetimeFigureOut">
              <a:rPr lang="en-US" smtClean="0"/>
              <a:pPr/>
              <a:t>1/20/14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E049-B585-4EE6-96C0-EEB30EAA14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AC8A2-C63C-49A4-89E9-2E4420D2ECA8}" type="datetimeFigureOut">
              <a:rPr lang="en-US" smtClean="0"/>
              <a:pPr/>
              <a:t>1/20/14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E049-B585-4EE6-96C0-EEB30EAA14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AC8A2-C63C-49A4-89E9-2E4420D2ECA8}" type="datetimeFigureOut">
              <a:rPr lang="en-US" smtClean="0"/>
              <a:pPr/>
              <a:t>1/20/14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E049-B585-4EE6-96C0-EEB30EAA14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AC8A2-C63C-49A4-89E9-2E4420D2ECA8}" type="datetimeFigureOut">
              <a:rPr lang="en-US" smtClean="0"/>
              <a:pPr/>
              <a:t>1/20/14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E049-B585-4EE6-96C0-EEB30EAA14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AC8A2-C63C-49A4-89E9-2E4420D2ECA8}" type="datetimeFigureOut">
              <a:rPr lang="en-US" smtClean="0"/>
              <a:pPr/>
              <a:t>1/20/14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E049-B585-4EE6-96C0-EEB30EAA14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AC8A2-C63C-49A4-89E9-2E4420D2ECA8}" type="datetimeFigureOut">
              <a:rPr lang="en-US" smtClean="0"/>
              <a:pPr/>
              <a:t>1/20/14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4C7E049-B585-4EE6-96C0-EEB30EAA14F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85AC8A2-C63C-49A4-89E9-2E4420D2ECA8}" type="datetimeFigureOut">
              <a:rPr lang="en-US" smtClean="0"/>
              <a:pPr/>
              <a:t>1/20/14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4C7E049-B585-4EE6-96C0-EEB30EAA14FD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gpo.gov/fdsys/pkg/PLAW-%20108publ364/pdf/PLAW-108publ364.pdf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mailto:lgitlow@ithaca.edu" TargetMode="External"/><Relationship Id="rId4" Type="http://schemas.openxmlformats.org/officeDocument/2006/relationships/hyperlink" Target="mailto:akinney1@ithaca.edu" TargetMode="External"/><Relationship Id="rId5" Type="http://schemas.openxmlformats.org/officeDocument/2006/relationships/hyperlink" Target="mailto:dianne@blueskydesigns.us" TargetMode="External"/><Relationship Id="rId6" Type="http://schemas.openxmlformats.org/officeDocument/2006/relationships/hyperlink" Target="mailto:mkwalch@blueskydesigns.us" TargetMode="External"/><Relationship Id="rId7" Type="http://schemas.openxmlformats.org/officeDocument/2006/relationships/hyperlink" Target="mailto:sarah@blueskydesigns.us" TargetMode="External"/><Relationship Id="rId8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mountnmover.com/for-therapists-2/" TargetMode="External"/><Relationship Id="rId3" Type="http://schemas.openxmlformats.org/officeDocument/2006/relationships/hyperlink" Target="http://www.mountnmover.com/about-us/papers-and-research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yj7dgl9-bF0" TargetMode="External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g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5329" y="42714"/>
            <a:ext cx="7583488" cy="3227226"/>
          </a:xfrm>
        </p:spPr>
        <p:txBody>
          <a:bodyPr/>
          <a:lstStyle/>
          <a:p>
            <a:r>
              <a:rPr lang="en-US" sz="3800" dirty="0" smtClean="0">
                <a:solidFill>
                  <a:schemeClr val="tx1"/>
                </a:solidFill>
                <a:effectLst/>
              </a:rPr>
              <a:t>RSCH-17: A </a:t>
            </a:r>
            <a:r>
              <a:rPr lang="en-US" sz="3800" dirty="0">
                <a:solidFill>
                  <a:schemeClr val="tx1"/>
                </a:solidFill>
                <a:effectLst/>
              </a:rPr>
              <a:t>Consumer-Centered Approach to Evaluating Assistive Technology Usability</a:t>
            </a:r>
            <a:r>
              <a:rPr lang="en-US" sz="4000" dirty="0">
                <a:effectLst/>
              </a:rPr>
              <a:t/>
            </a:r>
            <a:br>
              <a:rPr lang="en-US" sz="4000" dirty="0">
                <a:effectLst/>
              </a:rPr>
            </a:b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9463" y="3478306"/>
            <a:ext cx="7583487" cy="3379694"/>
          </a:xfrm>
        </p:spPr>
        <p:txBody>
          <a:bodyPr>
            <a:normAutofit/>
          </a:bodyPr>
          <a:lstStyle/>
          <a:p>
            <a:r>
              <a:rPr lang="en-US" sz="2400" dirty="0">
                <a:effectLst/>
              </a:rPr>
              <a:t>Lynn </a:t>
            </a:r>
            <a:r>
              <a:rPr lang="en-US" sz="2400" dirty="0" err="1">
                <a:effectLst/>
              </a:rPr>
              <a:t>Gitlow</a:t>
            </a:r>
            <a:r>
              <a:rPr lang="en-US" sz="2400" dirty="0">
                <a:effectLst/>
              </a:rPr>
              <a:t>, Ph.D., OTR/L, ATP</a:t>
            </a:r>
          </a:p>
          <a:p>
            <a:r>
              <a:rPr lang="en-US" sz="2400" dirty="0">
                <a:effectLst/>
              </a:rPr>
              <a:t>Adam Kinney, </a:t>
            </a:r>
            <a:r>
              <a:rPr lang="en-US" sz="2400" dirty="0" smtClean="0">
                <a:effectLst/>
              </a:rPr>
              <a:t>B.A., MSOTS</a:t>
            </a:r>
            <a:endParaRPr lang="en-US" sz="2400" dirty="0">
              <a:effectLst/>
            </a:endParaRPr>
          </a:p>
          <a:p>
            <a:r>
              <a:rPr lang="en-US" sz="2400" b="1" dirty="0">
                <a:effectLst/>
              </a:rPr>
              <a:t>Ithaca College</a:t>
            </a:r>
          </a:p>
          <a:p>
            <a:r>
              <a:rPr lang="en-US" sz="2400" dirty="0">
                <a:effectLst/>
              </a:rPr>
              <a:t>Dianne Goodwin, MEBME</a:t>
            </a:r>
          </a:p>
          <a:p>
            <a:r>
              <a:rPr lang="en-US" sz="2400" dirty="0">
                <a:effectLst/>
              </a:rPr>
              <a:t>Sarah Chapman</a:t>
            </a:r>
          </a:p>
          <a:p>
            <a:r>
              <a:rPr lang="en-US" sz="2400" b="1" dirty="0" err="1">
                <a:effectLst/>
              </a:rPr>
              <a:t>BlueSky</a:t>
            </a:r>
            <a:r>
              <a:rPr lang="en-US" sz="2400" b="1" dirty="0">
                <a:effectLst/>
              </a:rPr>
              <a:t> Designs, Inc.</a:t>
            </a:r>
          </a:p>
          <a:p>
            <a:endParaRPr lang="en-US" sz="2400" dirty="0"/>
          </a:p>
        </p:txBody>
      </p:sp>
      <p:pic>
        <p:nvPicPr>
          <p:cNvPr id="4" name="Picture 3" descr="Photo Single M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334" y="2679291"/>
            <a:ext cx="4063999" cy="3162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4023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About the COPM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effectLst/>
              </a:rPr>
              <a:t>Used to investigate the users’ </a:t>
            </a:r>
            <a:r>
              <a:rPr lang="en-US" dirty="0">
                <a:effectLst/>
              </a:rPr>
              <a:t>performance and satisfaction with their performance </a:t>
            </a:r>
            <a:r>
              <a:rPr lang="en-US" dirty="0" smtClean="0">
                <a:effectLst/>
              </a:rPr>
              <a:t>in </a:t>
            </a:r>
            <a:r>
              <a:rPr lang="en-US" dirty="0">
                <a:effectLst/>
              </a:rPr>
              <a:t>meaningful activities </a:t>
            </a:r>
            <a:r>
              <a:rPr lang="en-US" dirty="0" smtClean="0">
                <a:effectLst/>
              </a:rPr>
              <a:t>before </a:t>
            </a:r>
            <a:r>
              <a:rPr lang="en-US" dirty="0">
                <a:effectLst/>
              </a:rPr>
              <a:t>and after use of the mounting </a:t>
            </a:r>
            <a:r>
              <a:rPr lang="en-US" dirty="0" smtClean="0">
                <a:effectLst/>
              </a:rPr>
              <a:t>device</a:t>
            </a:r>
          </a:p>
          <a:p>
            <a:r>
              <a:rPr lang="en-US" dirty="0">
                <a:effectLst/>
              </a:rPr>
              <a:t>I</a:t>
            </a:r>
            <a:r>
              <a:rPr lang="en-US" dirty="0" smtClean="0">
                <a:effectLst/>
              </a:rPr>
              <a:t>ndividualized </a:t>
            </a:r>
            <a:r>
              <a:rPr lang="en-US" dirty="0">
                <a:effectLst/>
              </a:rPr>
              <a:t>standardized </a:t>
            </a:r>
            <a:r>
              <a:rPr lang="en-US" dirty="0" smtClean="0">
                <a:effectLst/>
              </a:rPr>
              <a:t>instrument </a:t>
            </a:r>
            <a:r>
              <a:rPr lang="en-US" dirty="0">
                <a:effectLst/>
              </a:rPr>
              <a:t>that has been used in a number of research studies investigating outcomes of AT and is a reliable and valid measurement tool </a:t>
            </a:r>
            <a:r>
              <a:rPr lang="en-US" dirty="0" smtClean="0">
                <a:effectLst/>
              </a:rPr>
              <a:t>(</a:t>
            </a:r>
            <a:r>
              <a:rPr lang="en-US" dirty="0" err="1" smtClean="0">
                <a:effectLst/>
              </a:rPr>
              <a:t>Carswell</a:t>
            </a:r>
            <a:r>
              <a:rPr lang="en-US" dirty="0" smtClean="0">
                <a:effectLst/>
              </a:rPr>
              <a:t>, McColl, Baptiste, Law, </a:t>
            </a:r>
            <a:r>
              <a:rPr lang="en-US" dirty="0" err="1" smtClean="0">
                <a:effectLst/>
              </a:rPr>
              <a:t>Polatajko</a:t>
            </a:r>
            <a:r>
              <a:rPr lang="en-US" dirty="0" smtClean="0">
                <a:effectLst/>
              </a:rPr>
              <a:t>, &amp; Pollock, 2004)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65320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Sample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effectLst/>
              </a:rPr>
              <a:t>A convenience sample of recipients of the </a:t>
            </a:r>
            <a:r>
              <a:rPr lang="en-US" dirty="0" err="1">
                <a:effectLst/>
              </a:rPr>
              <a:t>Mount’n</a:t>
            </a:r>
            <a:r>
              <a:rPr lang="en-US" dirty="0">
                <a:effectLst/>
              </a:rPr>
              <a:t> Mover device were recruited by email to take place in the study </a:t>
            </a:r>
            <a:endParaRPr lang="en-US" dirty="0" smtClean="0">
              <a:effectLst/>
            </a:endParaRPr>
          </a:p>
          <a:p>
            <a:r>
              <a:rPr lang="en-US" dirty="0" smtClean="0">
                <a:effectLst/>
              </a:rPr>
              <a:t>There were 10 total respondents, with 4 consenting to participate in the structured interview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16962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Demographics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3" y="1828800"/>
            <a:ext cx="7583488" cy="3633413"/>
          </a:xfrm>
        </p:spPr>
        <p:txBody>
          <a:bodyPr/>
          <a:lstStyle/>
          <a:p>
            <a:r>
              <a:rPr lang="en-US" dirty="0" smtClean="0"/>
              <a:t>Online Survey: 3 females and 7 males </a:t>
            </a:r>
          </a:p>
          <a:p>
            <a:r>
              <a:rPr lang="en-US" dirty="0" smtClean="0"/>
              <a:t>Interview: 1 female and 3 males</a:t>
            </a:r>
          </a:p>
          <a:p>
            <a:r>
              <a:rPr lang="en-US" dirty="0" smtClean="0"/>
              <a:t>6 clients filled out the survey independently, 3 with the help of a caregiver, and one with the help of a therapist</a:t>
            </a:r>
          </a:p>
          <a:p>
            <a:r>
              <a:rPr lang="en-US" dirty="0" smtClean="0"/>
              <a:t>9 are still using the device, while 1 no longer uses the device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306496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General Results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3" y="1828800"/>
            <a:ext cx="7583488" cy="4822603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effectLst/>
              </a:rPr>
              <a:t>The mount was used for a wide variety of devices including communication </a:t>
            </a:r>
            <a:r>
              <a:rPr lang="en-US" dirty="0" smtClean="0">
                <a:effectLst/>
              </a:rPr>
              <a:t>devices (n=6), phones (n=2), laptops (n=2), </a:t>
            </a:r>
            <a:r>
              <a:rPr lang="en-US" dirty="0">
                <a:effectLst/>
              </a:rPr>
              <a:t>eating </a:t>
            </a:r>
            <a:r>
              <a:rPr lang="en-US" dirty="0" smtClean="0">
                <a:effectLst/>
              </a:rPr>
              <a:t>trays (n=2), tablets (n=2) </a:t>
            </a:r>
            <a:r>
              <a:rPr lang="en-US" dirty="0">
                <a:effectLst/>
              </a:rPr>
              <a:t>and </a:t>
            </a:r>
            <a:r>
              <a:rPr lang="en-US" dirty="0" smtClean="0">
                <a:effectLst/>
              </a:rPr>
              <a:t>cameras (n=1)</a:t>
            </a:r>
          </a:p>
          <a:p>
            <a:r>
              <a:rPr lang="en-US" dirty="0" smtClean="0">
                <a:effectLst/>
              </a:rPr>
              <a:t> 80% of </a:t>
            </a:r>
            <a:r>
              <a:rPr lang="en-US" dirty="0">
                <a:effectLst/>
              </a:rPr>
              <a:t>respondents were extremely satisfied with </a:t>
            </a:r>
            <a:r>
              <a:rPr lang="en-US" dirty="0" smtClean="0">
                <a:effectLst/>
              </a:rPr>
              <a:t>the device </a:t>
            </a:r>
            <a:r>
              <a:rPr lang="en-US" dirty="0">
                <a:effectLst/>
              </a:rPr>
              <a:t>and felt that the device was extremely important to their </a:t>
            </a:r>
            <a:r>
              <a:rPr lang="en-US" dirty="0" smtClean="0">
                <a:effectLst/>
              </a:rPr>
              <a:t>lives</a:t>
            </a:r>
          </a:p>
          <a:p>
            <a:r>
              <a:rPr lang="en-US" dirty="0">
                <a:effectLst/>
              </a:rPr>
              <a:t>Eight respondents agreed or strongly agreed that they received adequate training and support in use of the device, </a:t>
            </a:r>
            <a:r>
              <a:rPr lang="en-US" dirty="0" smtClean="0">
                <a:effectLst/>
              </a:rPr>
              <a:t>and </a:t>
            </a:r>
            <a:r>
              <a:rPr lang="en-US" dirty="0">
                <a:effectLst/>
              </a:rPr>
              <a:t>two strongly disagreed with this statement </a:t>
            </a:r>
            <a:endParaRPr lang="en-US" dirty="0" smtClean="0">
              <a:effectLst/>
            </a:endParaRPr>
          </a:p>
          <a:p>
            <a:r>
              <a:rPr lang="en-US" dirty="0" err="1">
                <a:effectLst/>
              </a:rPr>
              <a:t>BlueSky</a:t>
            </a:r>
            <a:r>
              <a:rPr lang="en-US" dirty="0">
                <a:effectLst/>
              </a:rPr>
              <a:t> Designs noted that the level of direct support varies based on the vendor through which an end user receives the device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95850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PIADS Results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effectLst/>
              </a:rPr>
              <a:t>Scale of -3 to +3, where -3 = Greatly </a:t>
            </a:r>
            <a:r>
              <a:rPr lang="en-US" dirty="0" smtClean="0">
                <a:effectLst/>
              </a:rPr>
              <a:t>decreases and 3 </a:t>
            </a:r>
            <a:r>
              <a:rPr lang="en-US" dirty="0">
                <a:effectLst/>
              </a:rPr>
              <a:t>= Greatly increases </a:t>
            </a:r>
            <a:endParaRPr lang="en-US" dirty="0" smtClean="0">
              <a:effectLst/>
            </a:endParaRPr>
          </a:p>
          <a:p>
            <a:r>
              <a:rPr lang="en-US" dirty="0" smtClean="0">
                <a:effectLst/>
              </a:rPr>
              <a:t>Subscale scores are calculated from several responses from the 26 items in the assessment</a:t>
            </a:r>
          </a:p>
          <a:p>
            <a:r>
              <a:rPr lang="en-US" dirty="0" smtClean="0">
                <a:effectLst/>
              </a:rPr>
              <a:t>Subscales include Competence, Adaptability, and Self-</a:t>
            </a:r>
            <a:r>
              <a:rPr lang="en-US" dirty="0">
                <a:effectLst/>
              </a:rPr>
              <a:t>Esteem (</a:t>
            </a:r>
            <a:r>
              <a:rPr lang="en-US" dirty="0" err="1">
                <a:effectLst/>
              </a:rPr>
              <a:t>Jutai</a:t>
            </a:r>
            <a:r>
              <a:rPr lang="en-US" dirty="0">
                <a:effectLst/>
              </a:rPr>
              <a:t> &amp; Day, 2002)</a:t>
            </a:r>
          </a:p>
          <a:p>
            <a:endParaRPr lang="en-US" dirty="0" smtClean="0">
              <a:effectLst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87505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PIADS </a:t>
            </a:r>
            <a:r>
              <a:rPr lang="en-US" sz="4000" dirty="0" smtClean="0"/>
              <a:t>Subscale Results</a:t>
            </a:r>
            <a:endParaRPr lang="en-US" sz="40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18901254"/>
              </p:ext>
            </p:extLst>
          </p:nvPr>
        </p:nvGraphicFramePr>
        <p:xfrm>
          <a:off x="457200" y="1935163"/>
          <a:ext cx="82296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Subscale</a:t>
                      </a:r>
                      <a:endParaRPr lang="en-US" dirty="0"/>
                    </a:p>
                  </a:txBody>
                  <a:tcPr marL="99231" marR="99231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 marL="99231" marR="99231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Mean</a:t>
                      </a:r>
                      <a:endParaRPr lang="en-US" dirty="0"/>
                    </a:p>
                  </a:txBody>
                  <a:tcPr marL="99231" marR="99231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SD</a:t>
                      </a:r>
                      <a:endParaRPr lang="en-US" dirty="0"/>
                    </a:p>
                  </a:txBody>
                  <a:tcPr marL="99231" marR="9923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Competence</a:t>
                      </a:r>
                      <a:endParaRPr lang="en-US" dirty="0"/>
                    </a:p>
                  </a:txBody>
                  <a:tcPr marL="99231" marR="99231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 marL="99231" marR="99231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2.121</a:t>
                      </a:r>
                      <a:endParaRPr lang="en-US" dirty="0"/>
                    </a:p>
                  </a:txBody>
                  <a:tcPr marL="99231" marR="99231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1.049</a:t>
                      </a:r>
                      <a:endParaRPr lang="en-US" dirty="0"/>
                    </a:p>
                  </a:txBody>
                  <a:tcPr marL="99231" marR="9923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Adaptability</a:t>
                      </a:r>
                      <a:endParaRPr lang="en-US" dirty="0"/>
                    </a:p>
                  </a:txBody>
                  <a:tcPr marL="99231" marR="99231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 marL="99231" marR="99231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2.147</a:t>
                      </a:r>
                      <a:endParaRPr lang="en-US" dirty="0"/>
                    </a:p>
                  </a:txBody>
                  <a:tcPr marL="99231" marR="99231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1.046</a:t>
                      </a:r>
                      <a:endParaRPr lang="en-US" dirty="0"/>
                    </a:p>
                  </a:txBody>
                  <a:tcPr marL="99231" marR="9923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Self-Esteem</a:t>
                      </a:r>
                      <a:endParaRPr lang="en-US" dirty="0"/>
                    </a:p>
                  </a:txBody>
                  <a:tcPr marL="99231" marR="99231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 marL="99231" marR="99231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2.001</a:t>
                      </a:r>
                      <a:endParaRPr lang="en-US" dirty="0"/>
                    </a:p>
                  </a:txBody>
                  <a:tcPr marL="99231" marR="99231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1.160</a:t>
                      </a:r>
                      <a:endParaRPr lang="en-US" dirty="0"/>
                    </a:p>
                  </a:txBody>
                  <a:tcPr marL="99231" marR="99231"/>
                </a:tc>
              </a:tr>
              <a:tr h="370840">
                <a:tc gridSpan="4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*One user omitted due to missing values in items needed to calculate subscale.</a:t>
                      </a:r>
                    </a:p>
                  </a:txBody>
                  <a:tcPr marL="99231" marR="99231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57200" y="3742443"/>
            <a:ext cx="792862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3"/>
              </a:buClr>
              <a:buSzPct val="95000"/>
              <a:buFont typeface="Arial"/>
              <a:buChar char="•"/>
            </a:pPr>
            <a:r>
              <a:rPr lang="en-US" sz="2600" dirty="0">
                <a:solidFill>
                  <a:srgbClr val="333333"/>
                </a:solidFill>
              </a:rPr>
              <a:t>F</a:t>
            </a:r>
            <a:r>
              <a:rPr lang="en-US" sz="2600" dirty="0" smtClean="0">
                <a:solidFill>
                  <a:srgbClr val="333333"/>
                </a:solidFill>
              </a:rPr>
              <a:t>or </a:t>
            </a:r>
            <a:r>
              <a:rPr lang="en-US" sz="2600" dirty="0">
                <a:solidFill>
                  <a:srgbClr val="333333"/>
                </a:solidFill>
              </a:rPr>
              <a:t>nine of the ten respondents, their competence, adaptability and self-esteem increased as a result of using the </a:t>
            </a:r>
            <a:r>
              <a:rPr lang="en-US" sz="2600" dirty="0" err="1">
                <a:solidFill>
                  <a:srgbClr val="333333"/>
                </a:solidFill>
              </a:rPr>
              <a:t>Mount‘n</a:t>
            </a:r>
            <a:r>
              <a:rPr lang="en-US" sz="2600" dirty="0">
                <a:solidFill>
                  <a:srgbClr val="333333"/>
                </a:solidFill>
              </a:rPr>
              <a:t> Mover </a:t>
            </a:r>
          </a:p>
        </p:txBody>
      </p:sp>
    </p:spTree>
    <p:extLst>
      <p:ext uri="{BB962C8B-B14F-4D97-AF65-F5344CB8AC3E}">
        <p14:creationId xmlns:p14="http://schemas.microsoft.com/office/powerpoint/2010/main" val="2652664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PIADS Negative Emotion Item Results</a:t>
            </a:r>
            <a:endParaRPr lang="en-US" sz="40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92722757"/>
              </p:ext>
            </p:extLst>
          </p:nvPr>
        </p:nvGraphicFramePr>
        <p:xfrm>
          <a:off x="457200" y="1935163"/>
          <a:ext cx="82296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Item</a:t>
                      </a:r>
                      <a:endParaRPr lang="en-US" dirty="0"/>
                    </a:p>
                  </a:txBody>
                  <a:tcPr marL="99231" marR="99231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 marL="99231" marR="99231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Mean</a:t>
                      </a:r>
                      <a:endParaRPr lang="en-US" dirty="0"/>
                    </a:p>
                  </a:txBody>
                  <a:tcPr marL="99231" marR="99231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SD</a:t>
                      </a:r>
                      <a:endParaRPr lang="en-US" dirty="0"/>
                    </a:p>
                  </a:txBody>
                  <a:tcPr marL="99231" marR="9923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Frustration</a:t>
                      </a:r>
                      <a:endParaRPr lang="en-US" dirty="0"/>
                    </a:p>
                  </a:txBody>
                  <a:tcPr marL="99231" marR="99231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 marL="99231" marR="99231"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-1.40</a:t>
                      </a:r>
                      <a:endParaRPr lang="en-US" dirty="0"/>
                    </a:p>
                  </a:txBody>
                  <a:tcPr marL="99231" marR="99231"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1.350</a:t>
                      </a:r>
                      <a:endParaRPr lang="en-US" dirty="0"/>
                    </a:p>
                  </a:txBody>
                  <a:tcPr marL="99231" marR="9923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Embarrassment*</a:t>
                      </a:r>
                      <a:endParaRPr lang="en-US" dirty="0"/>
                    </a:p>
                  </a:txBody>
                  <a:tcPr marL="99231" marR="99231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 marL="99231" marR="99231"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-1.33</a:t>
                      </a:r>
                      <a:endParaRPr lang="en-US" dirty="0"/>
                    </a:p>
                  </a:txBody>
                  <a:tcPr marL="99231" marR="99231"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1.414</a:t>
                      </a:r>
                      <a:endParaRPr lang="en-US" dirty="0"/>
                    </a:p>
                  </a:txBody>
                  <a:tcPr marL="99231" marR="9923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Confusion</a:t>
                      </a:r>
                      <a:endParaRPr lang="en-US" dirty="0"/>
                    </a:p>
                  </a:txBody>
                  <a:tcPr marL="99231" marR="99231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 marL="99231" marR="99231"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-.90</a:t>
                      </a:r>
                      <a:endParaRPr lang="en-US" dirty="0"/>
                    </a:p>
                  </a:txBody>
                  <a:tcPr marL="99231" marR="99231"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2.079</a:t>
                      </a:r>
                      <a:endParaRPr lang="en-US" dirty="0"/>
                    </a:p>
                  </a:txBody>
                  <a:tcPr marL="99231" marR="99231"/>
                </a:tc>
              </a:tr>
              <a:tr h="370840">
                <a:tc gridSpan="4">
                  <a:txBody>
                    <a:bodyPr/>
                    <a:lstStyle/>
                    <a:p>
                      <a:r>
                        <a:rPr lang="en-US" dirty="0" smtClean="0"/>
                        <a:t>*One</a:t>
                      </a:r>
                      <a:r>
                        <a:rPr lang="en-US" baseline="0" dirty="0" smtClean="0"/>
                        <a:t> user did not enter response for item</a:t>
                      </a:r>
                      <a:endParaRPr lang="en-US" dirty="0"/>
                    </a:p>
                  </a:txBody>
                  <a:tcPr marL="99231" marR="99231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57200" y="3816983"/>
            <a:ext cx="7580241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3"/>
              </a:buClr>
              <a:buSzPct val="95000"/>
              <a:buFont typeface="Arial"/>
              <a:buChar char="•"/>
            </a:pPr>
            <a:r>
              <a:rPr lang="en-US" sz="2600" dirty="0" smtClean="0">
                <a:solidFill>
                  <a:srgbClr val="333333"/>
                </a:solidFill>
              </a:rPr>
              <a:t>The results indicate that on average, the users’ frustration, embarrassment, and confusion decreased as a result of using the device</a:t>
            </a:r>
            <a:endParaRPr lang="en-US" sz="2600" dirty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2687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COPM Measurements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Importance: </a:t>
            </a:r>
            <a:r>
              <a:rPr lang="en-US" dirty="0">
                <a:effectLst/>
              </a:rPr>
              <a:t>1= not important to me to be able to do this </a:t>
            </a:r>
            <a:r>
              <a:rPr lang="en-US" dirty="0" smtClean="0">
                <a:effectLst/>
              </a:rPr>
              <a:t>through 10</a:t>
            </a:r>
            <a:r>
              <a:rPr lang="en-US" dirty="0">
                <a:effectLst/>
              </a:rPr>
              <a:t>= very important for me to be able to do this </a:t>
            </a:r>
            <a:endParaRPr lang="en-US" dirty="0" smtClean="0">
              <a:effectLst/>
            </a:endParaRPr>
          </a:p>
          <a:p>
            <a:r>
              <a:rPr lang="en-US" dirty="0" smtClean="0">
                <a:effectLst/>
              </a:rPr>
              <a:t>Performance: </a:t>
            </a:r>
            <a:r>
              <a:rPr lang="en-US" dirty="0">
                <a:effectLst/>
              </a:rPr>
              <a:t>1= I am not able to do </a:t>
            </a:r>
            <a:r>
              <a:rPr lang="en-US" dirty="0" smtClean="0">
                <a:effectLst/>
              </a:rPr>
              <a:t>this through 10</a:t>
            </a:r>
            <a:r>
              <a:rPr lang="en-US" dirty="0">
                <a:effectLst/>
              </a:rPr>
              <a:t>= I am able to do </a:t>
            </a:r>
            <a:r>
              <a:rPr lang="en-US" dirty="0" smtClean="0">
                <a:effectLst/>
              </a:rPr>
              <a:t>this </a:t>
            </a:r>
            <a:r>
              <a:rPr lang="en-US" dirty="0">
                <a:effectLst/>
              </a:rPr>
              <a:t>well </a:t>
            </a:r>
            <a:endParaRPr lang="en-US" dirty="0" smtClean="0">
              <a:effectLst/>
            </a:endParaRPr>
          </a:p>
          <a:p>
            <a:r>
              <a:rPr lang="en-US" dirty="0" smtClean="0">
                <a:effectLst/>
              </a:rPr>
              <a:t>Satisfaction: </a:t>
            </a:r>
            <a:r>
              <a:rPr lang="en-US" dirty="0">
                <a:effectLst/>
              </a:rPr>
              <a:t>1 = am not satisfied at all with the way I perform this </a:t>
            </a:r>
            <a:r>
              <a:rPr lang="en-US" dirty="0" smtClean="0">
                <a:effectLst/>
              </a:rPr>
              <a:t>through </a:t>
            </a:r>
            <a:r>
              <a:rPr lang="en-US" dirty="0">
                <a:effectLst/>
              </a:rPr>
              <a:t>10 = I am very satisfied with the way I perform </a:t>
            </a:r>
            <a:r>
              <a:rPr lang="en-US" dirty="0" smtClean="0">
                <a:effectLst/>
              </a:rPr>
              <a:t>this</a:t>
            </a:r>
          </a:p>
          <a:p>
            <a:r>
              <a:rPr lang="en-US" dirty="0">
                <a:effectLst/>
              </a:rPr>
              <a:t>(</a:t>
            </a:r>
            <a:r>
              <a:rPr lang="en-US" dirty="0" err="1" smtClean="0">
                <a:effectLst/>
              </a:rPr>
              <a:t>Carswell</a:t>
            </a:r>
            <a:r>
              <a:rPr lang="en-US" dirty="0" smtClean="0">
                <a:effectLst/>
              </a:rPr>
              <a:t> et al., </a:t>
            </a:r>
            <a:r>
              <a:rPr lang="en-US" dirty="0">
                <a:effectLst/>
              </a:rPr>
              <a:t>2004)</a:t>
            </a:r>
            <a:endParaRPr lang="en-US" dirty="0"/>
          </a:p>
          <a:p>
            <a:endParaRPr lang="en-US" dirty="0" smtClean="0">
              <a:effectLst/>
            </a:endParaRPr>
          </a:p>
          <a:p>
            <a:endParaRPr lang="en-US" dirty="0" smtClean="0">
              <a:effectLst/>
            </a:endParaRPr>
          </a:p>
          <a:p>
            <a:endParaRPr lang="en-US" dirty="0">
              <a:effectLst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33204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Scoring Performance and Satisfaction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Performance Score: Total of Performance Scores/# of Problems</a:t>
            </a:r>
          </a:p>
          <a:p>
            <a:r>
              <a:rPr lang="en-US" dirty="0" smtClean="0"/>
              <a:t>Satisfaction Score: Total of Satisfaction Scores/# of Problems</a:t>
            </a:r>
          </a:p>
          <a:p>
            <a:r>
              <a:rPr lang="en-US" dirty="0" smtClean="0"/>
              <a:t>Change in Performance: Performance Score after </a:t>
            </a:r>
            <a:r>
              <a:rPr lang="en-US" dirty="0"/>
              <a:t>i</a:t>
            </a:r>
            <a:r>
              <a:rPr lang="en-US" dirty="0" smtClean="0"/>
              <a:t>ntervention-Performance Score before intervention</a:t>
            </a:r>
          </a:p>
          <a:p>
            <a:r>
              <a:rPr lang="en-US" dirty="0" smtClean="0"/>
              <a:t>Change in Satisfaction: </a:t>
            </a:r>
            <a:r>
              <a:rPr lang="en-US" dirty="0"/>
              <a:t>Satisfaction</a:t>
            </a:r>
            <a:r>
              <a:rPr lang="en-US" dirty="0" smtClean="0"/>
              <a:t> </a:t>
            </a:r>
            <a:r>
              <a:rPr lang="en-US" dirty="0"/>
              <a:t>Score after intervention</a:t>
            </a:r>
            <a:r>
              <a:rPr lang="en-US" dirty="0" smtClean="0"/>
              <a:t>-</a:t>
            </a:r>
            <a:r>
              <a:rPr lang="en-US" dirty="0"/>
              <a:t>Satisfaction</a:t>
            </a:r>
            <a:r>
              <a:rPr lang="en-US" dirty="0" smtClean="0"/>
              <a:t> </a:t>
            </a:r>
            <a:r>
              <a:rPr lang="en-US" dirty="0"/>
              <a:t>Score before </a:t>
            </a:r>
            <a:r>
              <a:rPr lang="en-US" dirty="0" smtClean="0"/>
              <a:t>intervention</a:t>
            </a:r>
          </a:p>
          <a:p>
            <a:r>
              <a:rPr lang="en-US" dirty="0">
                <a:effectLst/>
              </a:rPr>
              <a:t>(</a:t>
            </a:r>
            <a:r>
              <a:rPr lang="en-US" dirty="0" err="1">
                <a:effectLst/>
              </a:rPr>
              <a:t>Carswell</a:t>
            </a:r>
            <a:r>
              <a:rPr lang="en-US" dirty="0">
                <a:effectLst/>
              </a:rPr>
              <a:t> et al., 2004)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33849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COPM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effectLst/>
              </a:rPr>
              <a:t>A</a:t>
            </a:r>
            <a:r>
              <a:rPr lang="en-US" dirty="0" smtClean="0">
                <a:effectLst/>
              </a:rPr>
              <a:t>ll </a:t>
            </a:r>
            <a:r>
              <a:rPr lang="en-US" dirty="0">
                <a:effectLst/>
              </a:rPr>
              <a:t>four respondents had clinically significant </a:t>
            </a:r>
            <a:r>
              <a:rPr lang="en-US" dirty="0"/>
              <a:t>(an increase or decrease of 2) </a:t>
            </a:r>
            <a:r>
              <a:rPr lang="en-US" dirty="0" smtClean="0"/>
              <a:t>improvement</a:t>
            </a:r>
            <a:r>
              <a:rPr lang="en-US" dirty="0" smtClean="0">
                <a:effectLst/>
              </a:rPr>
              <a:t> in </a:t>
            </a:r>
            <a:r>
              <a:rPr lang="en-US" dirty="0">
                <a:effectLst/>
              </a:rPr>
              <a:t>their performance and satisfaction with performance of meaningful tasks that were impacted by the device </a:t>
            </a:r>
            <a:endParaRPr lang="en-US" dirty="0" smtClean="0">
              <a:effectLst/>
            </a:endParaRPr>
          </a:p>
          <a:p>
            <a:r>
              <a:rPr lang="en-US" dirty="0">
                <a:effectLst/>
              </a:rPr>
              <a:t>The devices that were used with the </a:t>
            </a:r>
            <a:r>
              <a:rPr lang="en-US" dirty="0" err="1">
                <a:effectLst/>
              </a:rPr>
              <a:t>Mount’n</a:t>
            </a:r>
            <a:r>
              <a:rPr lang="en-US" dirty="0">
                <a:effectLst/>
              </a:rPr>
              <a:t> Mover </a:t>
            </a:r>
            <a:r>
              <a:rPr lang="en-US" dirty="0" smtClean="0">
                <a:effectLst/>
              </a:rPr>
              <a:t>and the characteristics of the </a:t>
            </a:r>
            <a:r>
              <a:rPr lang="en-US" dirty="0" err="1" smtClean="0">
                <a:effectLst/>
              </a:rPr>
              <a:t>Mount’n</a:t>
            </a:r>
            <a:r>
              <a:rPr lang="en-US" dirty="0" smtClean="0">
                <a:effectLst/>
              </a:rPr>
              <a:t> Mover enabled </a:t>
            </a:r>
            <a:r>
              <a:rPr lang="en-US" dirty="0">
                <a:effectLst/>
              </a:rPr>
              <a:t>users to participate in a variety of meaningful activities including toileting, eating, engaging in volunteer and </a:t>
            </a:r>
            <a:r>
              <a:rPr lang="en-US" dirty="0" smtClean="0">
                <a:effectLst/>
              </a:rPr>
              <a:t>work-related pursuits, </a:t>
            </a:r>
            <a:r>
              <a:rPr lang="en-US" dirty="0">
                <a:effectLst/>
              </a:rPr>
              <a:t>and leisure and social pursuits.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98058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Introduction to the project</a:t>
            </a:r>
          </a:p>
          <a:p>
            <a:r>
              <a:rPr lang="en-US" dirty="0" smtClean="0"/>
              <a:t>Introduction to the </a:t>
            </a:r>
            <a:r>
              <a:rPr lang="en-US" dirty="0" err="1" smtClean="0"/>
              <a:t>Mount’n</a:t>
            </a:r>
            <a:r>
              <a:rPr lang="en-US" dirty="0" smtClean="0"/>
              <a:t> Mover</a:t>
            </a:r>
          </a:p>
          <a:p>
            <a:r>
              <a:rPr lang="en-US" dirty="0" smtClean="0"/>
              <a:t>Importance of AT outcomes/usability research</a:t>
            </a:r>
          </a:p>
          <a:p>
            <a:r>
              <a:rPr lang="en-US" dirty="0" smtClean="0"/>
              <a:t>Methodology</a:t>
            </a:r>
          </a:p>
          <a:p>
            <a:r>
              <a:rPr lang="en-US" dirty="0" smtClean="0"/>
              <a:t>Results</a:t>
            </a:r>
          </a:p>
          <a:p>
            <a:r>
              <a:rPr lang="en-US" dirty="0" smtClean="0"/>
              <a:t>Discussion and Implications for future research</a:t>
            </a:r>
          </a:p>
          <a:p>
            <a:r>
              <a:rPr lang="en-US" dirty="0" smtClean="0"/>
              <a:t>Research conducted by Ithaca College in collaboration with </a:t>
            </a:r>
            <a:r>
              <a:rPr lang="en-US" dirty="0" err="1" smtClean="0"/>
              <a:t>BlueSky</a:t>
            </a:r>
            <a:r>
              <a:rPr lang="en-US" dirty="0" smtClean="0"/>
              <a:t> Designs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Participant 1</a:t>
            </a:r>
            <a:endParaRPr lang="en-US" sz="40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9177366"/>
              </p:ext>
            </p:extLst>
          </p:nvPr>
        </p:nvGraphicFramePr>
        <p:xfrm>
          <a:off x="54419" y="1828800"/>
          <a:ext cx="9051480" cy="27905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8580"/>
                <a:gridCol w="1396101"/>
                <a:gridCol w="1621059"/>
                <a:gridCol w="1508580"/>
                <a:gridCol w="1508580"/>
                <a:gridCol w="1508580"/>
              </a:tblGrid>
              <a:tr h="785380"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Occupation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Importance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Performance Before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Performance After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Satisfaction Before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Satisfaction After</a:t>
                      </a:r>
                      <a:endParaRPr lang="en-US" dirty="0"/>
                    </a:p>
                  </a:txBody>
                  <a:tcPr/>
                </a:tc>
              </a:tr>
              <a:tr h="455022"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Transferring</a:t>
                      </a:r>
                      <a:r>
                        <a:rPr lang="en-US" dirty="0" smtClean="0">
                          <a:effectLst/>
                        </a:rPr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</a:tr>
              <a:tr h="455022"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Using a Ham Radio</a:t>
                      </a:r>
                      <a:r>
                        <a:rPr lang="en-US" dirty="0" smtClean="0">
                          <a:effectLst/>
                        </a:rPr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</a:tr>
              <a:tr h="455022"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Photography</a:t>
                      </a:r>
                      <a:r>
                        <a:rPr lang="en-US" dirty="0" smtClean="0">
                          <a:effectLst/>
                        </a:rPr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</a:tr>
              <a:tr h="455022"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Write blog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4419" y="4683091"/>
            <a:ext cx="87282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3"/>
              </a:buClr>
              <a:buSzPct val="95000"/>
              <a:buFont typeface="Arial"/>
              <a:buChar char="•"/>
            </a:pPr>
            <a:r>
              <a:rPr lang="en-US" sz="2400" dirty="0" smtClean="0">
                <a:solidFill>
                  <a:srgbClr val="333333"/>
                </a:solidFill>
              </a:rPr>
              <a:t>Change in Performance Score: 6.5 </a:t>
            </a:r>
          </a:p>
          <a:p>
            <a:pPr marL="285750" indent="-285750">
              <a:buClr>
                <a:schemeClr val="accent3"/>
              </a:buClr>
              <a:buSzPct val="95000"/>
              <a:buFont typeface="Arial"/>
              <a:buChar char="•"/>
            </a:pPr>
            <a:r>
              <a:rPr lang="en-US" sz="2400" dirty="0" smtClean="0">
                <a:solidFill>
                  <a:srgbClr val="333333"/>
                </a:solidFill>
              </a:rPr>
              <a:t>Change in Satisfaction Score: 7.75</a:t>
            </a:r>
            <a:endParaRPr lang="en-US" sz="2400" dirty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94606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Participant 2</a:t>
            </a:r>
            <a:endParaRPr lang="en-US" sz="40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4224693"/>
              </p:ext>
            </p:extLst>
          </p:nvPr>
        </p:nvGraphicFramePr>
        <p:xfrm>
          <a:off x="1" y="1828800"/>
          <a:ext cx="9143998" cy="29422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3999"/>
                <a:gridCol w="1485900"/>
                <a:gridCol w="1647558"/>
                <a:gridCol w="1502042"/>
                <a:gridCol w="1460500"/>
                <a:gridCol w="1523999"/>
              </a:tblGrid>
              <a:tr h="679819">
                <a:tc>
                  <a:txBody>
                    <a:bodyPr/>
                    <a:lstStyle/>
                    <a:p>
                      <a:r>
                        <a:rPr lang="en-US" dirty="0" smtClean="0"/>
                        <a:t>Occupation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Importance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Performance Before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Performance</a:t>
                      </a:r>
                      <a:r>
                        <a:rPr lang="en-US" dirty="0" smtClean="0"/>
                        <a:t> After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Satisfaction</a:t>
                      </a:r>
                      <a:r>
                        <a:rPr lang="en-US" dirty="0" smtClean="0"/>
                        <a:t> Before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Satisfaction After</a:t>
                      </a:r>
                      <a:endParaRPr lang="en-US" dirty="0"/>
                    </a:p>
                  </a:txBody>
                  <a:tcPr/>
                </a:tc>
              </a:tr>
              <a:tr h="393863"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Transferring</a:t>
                      </a:r>
                      <a:r>
                        <a:rPr lang="en-US" dirty="0" smtClean="0">
                          <a:effectLst/>
                        </a:rPr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</a:tr>
              <a:tr h="679819"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Answering Technical Calls for AAC Company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</a:tr>
              <a:tr h="679819"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Socializing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4771021"/>
            <a:ext cx="87282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3"/>
              </a:buClr>
              <a:buSzPct val="95000"/>
              <a:buFont typeface="Arial"/>
              <a:buChar char="•"/>
            </a:pPr>
            <a:r>
              <a:rPr lang="en-US" sz="2400" dirty="0" smtClean="0">
                <a:solidFill>
                  <a:srgbClr val="333333"/>
                </a:solidFill>
              </a:rPr>
              <a:t>Change in Performance Score: 2.67</a:t>
            </a:r>
          </a:p>
          <a:p>
            <a:pPr marL="285750" indent="-285750">
              <a:buClr>
                <a:schemeClr val="accent3"/>
              </a:buClr>
              <a:buSzPct val="95000"/>
              <a:buFont typeface="Arial"/>
              <a:buChar char="•"/>
            </a:pPr>
            <a:r>
              <a:rPr lang="en-US" sz="2400" dirty="0" smtClean="0">
                <a:solidFill>
                  <a:srgbClr val="333333"/>
                </a:solidFill>
              </a:rPr>
              <a:t>Change in Satisfaction Score: 2.67</a:t>
            </a:r>
            <a:endParaRPr lang="en-US" sz="2400" dirty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15153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Participant 3</a:t>
            </a:r>
            <a:endParaRPr lang="en-US" sz="40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1863278"/>
              </p:ext>
            </p:extLst>
          </p:nvPr>
        </p:nvGraphicFramePr>
        <p:xfrm>
          <a:off x="181416" y="1828800"/>
          <a:ext cx="8808882" cy="3672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8147"/>
                <a:gridCol w="1468147"/>
                <a:gridCol w="1468147"/>
                <a:gridCol w="1468147"/>
                <a:gridCol w="1468147"/>
                <a:gridCol w="1468147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Occupation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Importance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Performance Before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Performance After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Satisfaction Before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Satisfaction After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Feeding</a:t>
                      </a:r>
                      <a:r>
                        <a:rPr lang="en-US" dirty="0" smtClean="0">
                          <a:effectLst/>
                        </a:rPr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Community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Service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Photography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Using</a:t>
                      </a:r>
                      <a:r>
                        <a:rPr lang="en-US" baseline="0" dirty="0" smtClean="0"/>
                        <a:t> Laptop or Tablet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Going Out</a:t>
                      </a:r>
                      <a:r>
                        <a:rPr lang="en-US" baseline="0" dirty="0" smtClean="0"/>
                        <a:t> to Eat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Texting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81416" y="5501640"/>
            <a:ext cx="87282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3"/>
              </a:buClr>
              <a:buSzPct val="95000"/>
              <a:buFont typeface="Arial"/>
              <a:buChar char="•"/>
            </a:pPr>
            <a:r>
              <a:rPr lang="en-US" sz="2400" dirty="0" smtClean="0">
                <a:solidFill>
                  <a:srgbClr val="333333"/>
                </a:solidFill>
              </a:rPr>
              <a:t>Change in Performance Score: 7.42</a:t>
            </a:r>
          </a:p>
          <a:p>
            <a:pPr marL="285750" indent="-285750">
              <a:buClr>
                <a:schemeClr val="accent3"/>
              </a:buClr>
              <a:buSzPct val="95000"/>
              <a:buFont typeface="Arial"/>
              <a:buChar char="•"/>
            </a:pPr>
            <a:r>
              <a:rPr lang="en-US" sz="2400" dirty="0" smtClean="0">
                <a:solidFill>
                  <a:srgbClr val="333333"/>
                </a:solidFill>
              </a:rPr>
              <a:t>Change in Satisfaction Score: 6.83</a:t>
            </a:r>
            <a:endParaRPr lang="en-US" sz="2400" dirty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7892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Participant 4</a:t>
            </a:r>
            <a:endParaRPr lang="en-US" sz="40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69278356"/>
              </p:ext>
            </p:extLst>
          </p:nvPr>
        </p:nvGraphicFramePr>
        <p:xfrm>
          <a:off x="10382" y="1828800"/>
          <a:ext cx="9144000" cy="31536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  <a:gridCol w="1524000"/>
                <a:gridCol w="1524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Occupation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Importance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Performance Before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Performance After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Satisfaction Before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Satisfaction After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Adaptive Baseball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</a:tr>
              <a:tr h="760947"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Socializing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With Friends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Shopping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Volunteering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Using an </a:t>
                      </a:r>
                      <a:r>
                        <a:rPr lang="en-US" dirty="0" err="1" smtClean="0"/>
                        <a:t>iPad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382" y="4982427"/>
            <a:ext cx="87282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3"/>
              </a:buClr>
              <a:buSzPct val="95000"/>
              <a:buFont typeface="Arial"/>
              <a:buChar char="•"/>
            </a:pPr>
            <a:r>
              <a:rPr lang="en-US" sz="2400" dirty="0" smtClean="0">
                <a:solidFill>
                  <a:srgbClr val="333333"/>
                </a:solidFill>
              </a:rPr>
              <a:t>Change in Performance Score: 6.4</a:t>
            </a:r>
          </a:p>
          <a:p>
            <a:pPr marL="285750" indent="-285750">
              <a:buClr>
                <a:schemeClr val="accent3"/>
              </a:buClr>
              <a:buSzPct val="95000"/>
              <a:buFont typeface="Arial"/>
              <a:buChar char="•"/>
            </a:pPr>
            <a:r>
              <a:rPr lang="en-US" sz="2400" dirty="0" smtClean="0">
                <a:solidFill>
                  <a:srgbClr val="333333"/>
                </a:solidFill>
              </a:rPr>
              <a:t>Change in Satisfaction Score: 6.4</a:t>
            </a:r>
            <a:endParaRPr lang="en-US" sz="2400" dirty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63552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Limitations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effectLst/>
              </a:rPr>
              <a:t>Respondents were recruited from a convenience sample </a:t>
            </a:r>
            <a:r>
              <a:rPr lang="en-US" dirty="0" smtClean="0">
                <a:effectLst/>
              </a:rPr>
              <a:t>and 90% of respondents continue to use the device, which </a:t>
            </a:r>
            <a:r>
              <a:rPr lang="en-US" dirty="0">
                <a:effectLst/>
              </a:rPr>
              <a:t>may </a:t>
            </a:r>
            <a:r>
              <a:rPr lang="en-US" dirty="0" smtClean="0">
                <a:effectLst/>
              </a:rPr>
              <a:t>indicate </a:t>
            </a:r>
            <a:r>
              <a:rPr lang="en-US" dirty="0">
                <a:effectLst/>
              </a:rPr>
              <a:t>that primarily those who were satisfied with </a:t>
            </a:r>
            <a:r>
              <a:rPr lang="en-US" dirty="0" smtClean="0">
                <a:effectLst/>
              </a:rPr>
              <a:t>the device </a:t>
            </a:r>
            <a:r>
              <a:rPr lang="en-US" dirty="0">
                <a:effectLst/>
              </a:rPr>
              <a:t>responded to the study </a:t>
            </a:r>
            <a:endParaRPr lang="en-US" dirty="0" smtClean="0">
              <a:effectLst/>
            </a:endParaRPr>
          </a:p>
          <a:p>
            <a:r>
              <a:rPr lang="en-US" dirty="0" smtClean="0">
                <a:effectLst/>
              </a:rPr>
              <a:t>For interview, respondents were asked to remember performance and satisfaction with performance before they got device and therefore data may not be completely accurate</a:t>
            </a:r>
          </a:p>
          <a:p>
            <a:endParaRPr lang="en-US" dirty="0" smtClean="0">
              <a:effectLst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99929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6888"/>
            <a:ext cx="8229600" cy="1143000"/>
          </a:xfrm>
        </p:spPr>
        <p:txBody>
          <a:bodyPr/>
          <a:lstStyle/>
          <a:p>
            <a:r>
              <a:rPr lang="en-US" sz="4000" dirty="0" smtClean="0"/>
              <a:t>Discussion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3" y="1504228"/>
            <a:ext cx="7583488" cy="5220344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effectLst/>
              </a:rPr>
              <a:t>Overall, </a:t>
            </a:r>
            <a:r>
              <a:rPr lang="en-US" dirty="0" err="1" smtClean="0">
                <a:effectLst/>
              </a:rPr>
              <a:t>Mount’n</a:t>
            </a:r>
            <a:r>
              <a:rPr lang="en-US" dirty="0" smtClean="0">
                <a:effectLst/>
              </a:rPr>
              <a:t> </a:t>
            </a:r>
            <a:r>
              <a:rPr lang="en-US" dirty="0">
                <a:effectLst/>
              </a:rPr>
              <a:t>Mover use has positive functional and psychosocial impacts on this sampling of clients using it </a:t>
            </a:r>
            <a:endParaRPr lang="en-US" dirty="0" smtClean="0">
              <a:effectLst/>
            </a:endParaRPr>
          </a:p>
          <a:p>
            <a:r>
              <a:rPr lang="en-US" dirty="0" smtClean="0">
                <a:effectLst/>
              </a:rPr>
              <a:t>Users reported increased </a:t>
            </a:r>
            <a:r>
              <a:rPr lang="en-US" dirty="0">
                <a:effectLst/>
              </a:rPr>
              <a:t>effectiveness, efficiency, </a:t>
            </a:r>
            <a:r>
              <a:rPr lang="en-US" dirty="0" smtClean="0">
                <a:effectLst/>
              </a:rPr>
              <a:t>satisfaction, </a:t>
            </a:r>
            <a:r>
              <a:rPr lang="en-US" dirty="0">
                <a:effectLst/>
              </a:rPr>
              <a:t>and increased abilities to participate in meaningful activities when using the device </a:t>
            </a:r>
            <a:endParaRPr lang="en-US" dirty="0" smtClean="0">
              <a:effectLst/>
            </a:endParaRPr>
          </a:p>
          <a:p>
            <a:r>
              <a:rPr lang="en-US" dirty="0">
                <a:effectLst/>
              </a:rPr>
              <a:t>The versatility and ease of use of the device, as well as training and support, were reported by most users as being important in making devices more useable by them </a:t>
            </a:r>
            <a:endParaRPr lang="en-US" dirty="0" smtClean="0">
              <a:effectLst/>
            </a:endParaRPr>
          </a:p>
          <a:p>
            <a:r>
              <a:rPr lang="en-US" dirty="0" smtClean="0">
                <a:effectLst/>
              </a:rPr>
              <a:t>While the results are not generalizable, they contribute to a growing body of research and can be used in larger studies such as meta-analyses </a:t>
            </a:r>
          </a:p>
          <a:p>
            <a:r>
              <a:rPr lang="en-US" dirty="0" smtClean="0">
                <a:effectLst/>
              </a:rPr>
              <a:t>Additional research following a quasi-experimental design is underway investigating the impact of the device on new users</a:t>
            </a:r>
          </a:p>
          <a:p>
            <a:endParaRPr lang="en-US" dirty="0" smtClean="0">
              <a:effectLst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56392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380254"/>
            <a:ext cx="7583488" cy="844256"/>
          </a:xfrm>
        </p:spPr>
        <p:txBody>
          <a:bodyPr/>
          <a:lstStyle/>
          <a:p>
            <a:r>
              <a:rPr lang="en-US" sz="4000" dirty="0" smtClean="0"/>
              <a:t>References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1184516"/>
            <a:ext cx="8013700" cy="5432184"/>
          </a:xfrm>
        </p:spPr>
        <p:txBody>
          <a:bodyPr>
            <a:noAutofit/>
          </a:bodyPr>
          <a:lstStyle/>
          <a:p>
            <a:pPr lvl="0"/>
            <a:r>
              <a:rPr lang="en-US" sz="1700" dirty="0">
                <a:effectLst/>
              </a:rPr>
              <a:t>Assistive Technology Act of 2004, Pub. L. 108-364.118 Stat. 1707 (2004). Retrieved March 3, 2013 from GPO Access database </a:t>
            </a:r>
            <a:r>
              <a:rPr lang="en-US" sz="1700" u="sng" dirty="0">
                <a:effectLst/>
                <a:hlinkClick r:id="rId2"/>
              </a:rPr>
              <a:t>http://www.gpo.gov/fdsys/pkg/PLAW- 108publ364/pdf/PLAW-108publ364.pdf</a:t>
            </a:r>
            <a:r>
              <a:rPr lang="en-US" sz="1700" dirty="0">
                <a:effectLst/>
              </a:rPr>
              <a:t>. </a:t>
            </a:r>
          </a:p>
          <a:p>
            <a:pPr lvl="0"/>
            <a:r>
              <a:rPr lang="en-US" sz="1700" dirty="0">
                <a:effectLst/>
              </a:rPr>
              <a:t>Fuhrer, M.J., </a:t>
            </a:r>
            <a:r>
              <a:rPr lang="en-US" sz="1700" dirty="0" err="1">
                <a:effectLst/>
              </a:rPr>
              <a:t>Jutai</a:t>
            </a:r>
            <a:r>
              <a:rPr lang="en-US" sz="1700" dirty="0">
                <a:effectLst/>
              </a:rPr>
              <a:t>, J.W., Scherer, M.J., &amp; </a:t>
            </a:r>
            <a:r>
              <a:rPr lang="en-US" sz="1700" dirty="0" err="1">
                <a:effectLst/>
              </a:rPr>
              <a:t>Deruyter</a:t>
            </a:r>
            <a:r>
              <a:rPr lang="en-US" sz="1700" dirty="0">
                <a:effectLst/>
              </a:rPr>
              <a:t>, F. A framework for the conceptual modeling of assistive technology outcomes. </a:t>
            </a:r>
            <a:r>
              <a:rPr lang="en-US" sz="1700" u="sng" dirty="0">
                <a:effectLst/>
              </a:rPr>
              <a:t>Disability and Rehabilitation</a:t>
            </a:r>
            <a:r>
              <a:rPr lang="en-US" sz="1700" i="1" dirty="0">
                <a:effectLst/>
              </a:rPr>
              <a:t>  </a:t>
            </a:r>
            <a:r>
              <a:rPr lang="en-US" sz="1700" dirty="0">
                <a:effectLst/>
              </a:rPr>
              <a:t>2003; </a:t>
            </a:r>
            <a:r>
              <a:rPr lang="en-US" sz="1700" i="1" dirty="0">
                <a:effectLst/>
              </a:rPr>
              <a:t> </a:t>
            </a:r>
            <a:r>
              <a:rPr lang="en-US" sz="1700" dirty="0">
                <a:effectLst/>
              </a:rPr>
              <a:t>25 (22), 1243-1251.</a:t>
            </a:r>
          </a:p>
          <a:p>
            <a:pPr lvl="0"/>
            <a:r>
              <a:rPr lang="en-US" sz="1700" dirty="0">
                <a:effectLst/>
              </a:rPr>
              <a:t>Silver- </a:t>
            </a:r>
            <a:r>
              <a:rPr lang="en-US" sz="1700" dirty="0" err="1">
                <a:effectLst/>
              </a:rPr>
              <a:t>Pacuilla</a:t>
            </a:r>
            <a:r>
              <a:rPr lang="en-US" sz="1700" dirty="0">
                <a:effectLst/>
              </a:rPr>
              <a:t>, H., Brown, S., Overton, C., &amp; Stewart, A. (2011). Assistive Technology Research Matters. Washington, DC: American Institutes for Research. Retrieved online July 24, 2013 at http://</a:t>
            </a:r>
            <a:r>
              <a:rPr lang="en-US" sz="1700" dirty="0" err="1">
                <a:effectLst/>
              </a:rPr>
              <a:t>www.nationaltechcenter.org</a:t>
            </a:r>
            <a:r>
              <a:rPr lang="en-US" sz="1700" dirty="0">
                <a:effectLst/>
              </a:rPr>
              <a:t>/documents/</a:t>
            </a:r>
            <a:r>
              <a:rPr lang="en-US" sz="1700" dirty="0" err="1">
                <a:effectLst/>
              </a:rPr>
              <a:t>assistiveTechPrimer.pdf</a:t>
            </a:r>
            <a:endParaRPr lang="en-US" sz="1700" dirty="0">
              <a:effectLst/>
            </a:endParaRPr>
          </a:p>
          <a:p>
            <a:r>
              <a:rPr lang="en-US" sz="1700" dirty="0" err="1">
                <a:effectLst/>
              </a:rPr>
              <a:t>Arthanat</a:t>
            </a:r>
            <a:r>
              <a:rPr lang="en-US" sz="1700" dirty="0">
                <a:effectLst/>
              </a:rPr>
              <a:t>, S., Bauer, S.M., </a:t>
            </a:r>
            <a:r>
              <a:rPr lang="en-US" sz="1700" dirty="0" err="1">
                <a:effectLst/>
              </a:rPr>
              <a:t>Lenker</a:t>
            </a:r>
            <a:r>
              <a:rPr lang="en-US" sz="1700" dirty="0">
                <a:effectLst/>
              </a:rPr>
              <a:t>, J., </a:t>
            </a:r>
            <a:r>
              <a:rPr lang="en-US" sz="1700" dirty="0" err="1">
                <a:effectLst/>
              </a:rPr>
              <a:t>Nochajski</a:t>
            </a:r>
            <a:r>
              <a:rPr lang="en-US" sz="1700" dirty="0">
                <a:effectLst/>
              </a:rPr>
              <a:t>, S., &amp; Wu, Y</a:t>
            </a:r>
            <a:r>
              <a:rPr lang="en-US" sz="1700" dirty="0" smtClean="0">
                <a:effectLst/>
              </a:rPr>
              <a:t>.. Conceptualization and measurement of assistive technology usability</a:t>
            </a:r>
            <a:r>
              <a:rPr lang="en-US" sz="1700" u="sng" dirty="0" smtClean="0">
                <a:effectLst/>
              </a:rPr>
              <a:t>. Disability and Rehabilitation: Assistive Technology</a:t>
            </a:r>
            <a:r>
              <a:rPr lang="en-US" sz="1700" i="1" dirty="0" smtClean="0">
                <a:effectLst/>
              </a:rPr>
              <a:t> </a:t>
            </a:r>
            <a:r>
              <a:rPr lang="en-US" sz="1700" dirty="0" smtClean="0">
                <a:effectLst/>
              </a:rPr>
              <a:t>2007;  2(4): 235 – 248. </a:t>
            </a:r>
          </a:p>
          <a:p>
            <a:pPr lvl="0"/>
            <a:r>
              <a:rPr lang="en-US" sz="1700" dirty="0" err="1" smtClean="0">
                <a:effectLst/>
              </a:rPr>
              <a:t>Gelderblom</a:t>
            </a:r>
            <a:r>
              <a:rPr lang="en-US" sz="1700" dirty="0">
                <a:effectLst/>
              </a:rPr>
              <a:t>, G. J. &amp; de Witte, L.P. The assessment of assistive technology outcomes, effects and costs. </a:t>
            </a:r>
            <a:r>
              <a:rPr lang="en-US" sz="1700" u="sng" dirty="0">
                <a:effectLst/>
              </a:rPr>
              <a:t>Technology and </a:t>
            </a:r>
            <a:r>
              <a:rPr lang="en-US" sz="1700" dirty="0">
                <a:effectLst/>
              </a:rPr>
              <a:t>Disability 2002; 14</a:t>
            </a:r>
            <a:r>
              <a:rPr lang="en-US" sz="1700" i="1" dirty="0">
                <a:effectLst/>
              </a:rPr>
              <a:t>:</a:t>
            </a:r>
            <a:r>
              <a:rPr lang="en-US" sz="1700" dirty="0">
                <a:effectLst/>
              </a:rPr>
              <a:t> 91–94</a:t>
            </a:r>
          </a:p>
          <a:p>
            <a:pPr lvl="0"/>
            <a:r>
              <a:rPr lang="en-US" sz="1700" dirty="0" err="1">
                <a:effectLst/>
              </a:rPr>
              <a:t>Jutai</a:t>
            </a:r>
            <a:r>
              <a:rPr lang="en-US" sz="1700" dirty="0">
                <a:effectLst/>
              </a:rPr>
              <a:t>, J., and Day, H. Psychosocial Impact of Assistive Devices Scale (PIADS). </a:t>
            </a:r>
            <a:r>
              <a:rPr lang="en-US" sz="1700" u="sng" dirty="0">
                <a:effectLst/>
              </a:rPr>
              <a:t>Technology and Disability</a:t>
            </a:r>
            <a:r>
              <a:rPr lang="en-US" sz="1700" i="1" dirty="0">
                <a:effectLst/>
              </a:rPr>
              <a:t> </a:t>
            </a:r>
            <a:r>
              <a:rPr lang="en-US" sz="1700" dirty="0">
                <a:effectLst/>
              </a:rPr>
              <a:t>2002;</a:t>
            </a:r>
            <a:r>
              <a:rPr lang="en-US" sz="1700" i="1" dirty="0">
                <a:effectLst/>
              </a:rPr>
              <a:t> </a:t>
            </a:r>
            <a:r>
              <a:rPr lang="en-US" sz="1700" dirty="0">
                <a:effectLst/>
              </a:rPr>
              <a:t>14</a:t>
            </a:r>
            <a:r>
              <a:rPr lang="en-US" sz="1700" i="1" dirty="0">
                <a:effectLst/>
              </a:rPr>
              <a:t>:</a:t>
            </a:r>
            <a:r>
              <a:rPr lang="en-US" sz="1700" dirty="0">
                <a:effectLst/>
              </a:rPr>
              <a:t> 91–9.</a:t>
            </a:r>
          </a:p>
          <a:p>
            <a:pPr lvl="0"/>
            <a:r>
              <a:rPr lang="en-US" sz="1700" dirty="0" err="1">
                <a:effectLst/>
              </a:rPr>
              <a:t>Carswell</a:t>
            </a:r>
            <a:r>
              <a:rPr lang="en-US" sz="1700" dirty="0">
                <a:effectLst/>
              </a:rPr>
              <a:t>, A., McColl, M.A., Baptiste, S., Law, M., </a:t>
            </a:r>
            <a:r>
              <a:rPr lang="en-US" sz="1700" dirty="0" err="1">
                <a:effectLst/>
              </a:rPr>
              <a:t>Polatajko</a:t>
            </a:r>
            <a:r>
              <a:rPr lang="en-US" sz="1700" dirty="0">
                <a:effectLst/>
              </a:rPr>
              <a:t>, H., &amp; Pollock, N. The Canadian occupational performance measure: a research and clinical literature review. </a:t>
            </a:r>
            <a:r>
              <a:rPr lang="en-US" sz="1700" u="sng" dirty="0">
                <a:effectLst/>
              </a:rPr>
              <a:t>Canadian Journal of Occupational Therapy</a:t>
            </a:r>
            <a:r>
              <a:rPr lang="en-US" sz="1700" i="1" dirty="0">
                <a:effectLst/>
              </a:rPr>
              <a:t>  </a:t>
            </a:r>
            <a:r>
              <a:rPr lang="en-US" sz="1700" dirty="0">
                <a:effectLst/>
              </a:rPr>
              <a:t>2004; 71: 210-222.</a:t>
            </a:r>
          </a:p>
          <a:p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015998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83955"/>
            <a:ext cx="8229600" cy="1143000"/>
          </a:xfrm>
        </p:spPr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0" y="1508420"/>
            <a:ext cx="4452937" cy="5349580"/>
          </a:xfrm>
          <a:prstGeom prst="rect">
            <a:avLst/>
          </a:prstGeom>
        </p:spPr>
        <p:txBody>
          <a:bodyPr vert="horz">
            <a:normAutofit lnSpcReduction="10000"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 smtClean="0"/>
              <a:t>Contact:</a:t>
            </a:r>
          </a:p>
          <a:p>
            <a:r>
              <a:rPr lang="en-US" sz="2400" b="1" dirty="0"/>
              <a:t>Ithaca College</a:t>
            </a:r>
          </a:p>
          <a:p>
            <a:pPr lvl="1"/>
            <a:r>
              <a:rPr lang="en-US" sz="2200" dirty="0" smtClean="0"/>
              <a:t>Lynn Gitlow, Ph.D., OTR/L</a:t>
            </a:r>
            <a:r>
              <a:rPr lang="en-US" sz="2200" dirty="0"/>
              <a:t>, </a:t>
            </a:r>
            <a:r>
              <a:rPr lang="en-US" sz="2200" dirty="0" smtClean="0"/>
              <a:t>ATP</a:t>
            </a:r>
          </a:p>
          <a:p>
            <a:pPr marL="393192" lvl="1" indent="0">
              <a:buNone/>
            </a:pPr>
            <a:r>
              <a:rPr lang="en-US" sz="2200" dirty="0" smtClean="0">
                <a:hlinkClick r:id="rId3"/>
              </a:rPr>
              <a:t>lgitlow@ithaca.edu</a:t>
            </a:r>
            <a:r>
              <a:rPr lang="en-US" sz="2200" dirty="0" smtClean="0"/>
              <a:t> </a:t>
            </a:r>
          </a:p>
          <a:p>
            <a:pPr lvl="1"/>
            <a:r>
              <a:rPr lang="en-US" sz="2200" dirty="0" smtClean="0"/>
              <a:t>Adam Kinney, B.A</a:t>
            </a:r>
            <a:r>
              <a:rPr lang="en-US" sz="2200" dirty="0"/>
              <a:t>., </a:t>
            </a:r>
            <a:r>
              <a:rPr lang="en-US" sz="2200" dirty="0" smtClean="0"/>
              <a:t>MSOTS</a:t>
            </a:r>
            <a:endParaRPr lang="en-US" sz="2200" dirty="0"/>
          </a:p>
          <a:p>
            <a:pPr marL="393192" lvl="1" indent="0">
              <a:buNone/>
            </a:pPr>
            <a:r>
              <a:rPr lang="en-US" sz="2200" dirty="0" smtClean="0">
                <a:hlinkClick r:id="rId4"/>
              </a:rPr>
              <a:t>akinney1@ithaca.edu</a:t>
            </a:r>
            <a:r>
              <a:rPr lang="en-US" sz="2200" dirty="0" smtClean="0"/>
              <a:t>   </a:t>
            </a:r>
          </a:p>
          <a:p>
            <a:r>
              <a:rPr lang="en-US" sz="2400" b="1" dirty="0" err="1"/>
              <a:t>BlueSky</a:t>
            </a:r>
            <a:r>
              <a:rPr lang="en-US" sz="2400" b="1" dirty="0"/>
              <a:t> Designs, Inc.</a:t>
            </a:r>
          </a:p>
          <a:p>
            <a:pPr lvl="1"/>
            <a:r>
              <a:rPr lang="en-US" sz="2200" dirty="0" smtClean="0"/>
              <a:t>Dianne Goodwin  		</a:t>
            </a:r>
          </a:p>
          <a:p>
            <a:pPr marL="393192" lvl="1" indent="0">
              <a:buNone/>
            </a:pPr>
            <a:r>
              <a:rPr lang="en-US" sz="2200" dirty="0" smtClean="0">
                <a:hlinkClick r:id="rId5"/>
              </a:rPr>
              <a:t>dianne@blueskydesigns.us</a:t>
            </a:r>
            <a:endParaRPr lang="en-US" sz="2200" dirty="0" smtClean="0"/>
          </a:p>
          <a:p>
            <a:pPr lvl="1"/>
            <a:r>
              <a:rPr lang="en-US" sz="2200" dirty="0" smtClean="0"/>
              <a:t>Mary Kay Walch 		</a:t>
            </a:r>
          </a:p>
          <a:p>
            <a:pPr marL="393192" lvl="1" indent="0">
              <a:buNone/>
            </a:pPr>
            <a:r>
              <a:rPr lang="en-US" sz="2200" dirty="0" smtClean="0">
                <a:hlinkClick r:id="rId6"/>
              </a:rPr>
              <a:t>mkwalch@blueskydesigns.us</a:t>
            </a:r>
            <a:r>
              <a:rPr lang="en-US" sz="2200" dirty="0" smtClean="0"/>
              <a:t> </a:t>
            </a:r>
          </a:p>
          <a:p>
            <a:pPr lvl="1"/>
            <a:r>
              <a:rPr lang="en-US" sz="2200" dirty="0" smtClean="0"/>
              <a:t>Sarah Chapman    		</a:t>
            </a:r>
          </a:p>
          <a:p>
            <a:pPr marL="393192" lvl="1" indent="0">
              <a:buNone/>
            </a:pPr>
            <a:r>
              <a:rPr lang="en-US" sz="2200" dirty="0" smtClean="0">
                <a:hlinkClick r:id="rId7"/>
              </a:rPr>
              <a:t>sarah@blueskydesigns.us</a:t>
            </a:r>
            <a:r>
              <a:rPr lang="en-US" sz="2200" dirty="0" smtClean="0"/>
              <a:t> </a:t>
            </a:r>
            <a:endParaRPr lang="en-US" sz="2200" dirty="0" smtClean="0"/>
          </a:p>
          <a:p>
            <a:pPr marL="393192" lvl="1" indent="0">
              <a:buNone/>
            </a:pPr>
            <a:endParaRPr lang="en-US" sz="2200" dirty="0" smtClean="0"/>
          </a:p>
          <a:p>
            <a:endParaRPr lang="en-US" sz="2400" dirty="0"/>
          </a:p>
        </p:txBody>
      </p:sp>
      <p:pic>
        <p:nvPicPr>
          <p:cNvPr id="3" name="Picture 2" descr="Photo Jerry.jp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4933" y="2116665"/>
            <a:ext cx="4487334" cy="4487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8412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 More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more information on the </a:t>
            </a:r>
            <a:r>
              <a:rPr lang="en-US" dirty="0" err="1" smtClean="0"/>
              <a:t>Mount’n</a:t>
            </a:r>
            <a:r>
              <a:rPr lang="en-US" dirty="0" smtClean="0"/>
              <a:t> Mover visit: </a:t>
            </a:r>
            <a:r>
              <a:rPr lang="en-US" dirty="0" err="1" smtClean="0"/>
              <a:t>mountnmover.com</a:t>
            </a:r>
            <a:endParaRPr lang="en-US" dirty="0" smtClean="0"/>
          </a:p>
          <a:p>
            <a:r>
              <a:rPr lang="en-US" dirty="0" smtClean="0"/>
              <a:t>For further information on this study and to view the published version visit:</a:t>
            </a:r>
          </a:p>
          <a:p>
            <a:pPr marL="0" indent="0">
              <a:buNone/>
            </a:pPr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://www.mountnmover.com/for-therapists-2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pPr marL="0" indent="0">
              <a:buNone/>
            </a:pPr>
            <a:endParaRPr lang="en-US" dirty="0" smtClean="0">
              <a:hlinkClick r:id="rId3"/>
            </a:endParaRPr>
          </a:p>
          <a:p>
            <a:pPr marL="0" indent="0">
              <a:buNone/>
            </a:pPr>
            <a:r>
              <a:rPr lang="en-US" dirty="0" smtClean="0">
                <a:hlinkClick r:id="rId3"/>
              </a:rPr>
              <a:t>http</a:t>
            </a:r>
            <a:r>
              <a:rPr lang="en-US" dirty="0">
                <a:hlinkClick r:id="rId3"/>
              </a:rPr>
              <a:t>://www.mountnmover.com/about-us/papers-and-research</a:t>
            </a:r>
            <a:r>
              <a:rPr lang="en-US" dirty="0" smtClean="0">
                <a:hlinkClick r:id="rId3"/>
              </a:rPr>
              <a:t>/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84606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The </a:t>
            </a:r>
            <a:r>
              <a:rPr lang="en-US" sz="4000" dirty="0" err="1" smtClean="0"/>
              <a:t>Mount’n</a:t>
            </a:r>
            <a:r>
              <a:rPr lang="en-US" sz="4000" dirty="0" smtClean="0"/>
              <a:t> Mover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effectLst/>
              </a:rPr>
              <a:t>The </a:t>
            </a:r>
            <a:r>
              <a:rPr lang="en-US" dirty="0" err="1">
                <a:effectLst/>
              </a:rPr>
              <a:t>Mount’n</a:t>
            </a:r>
            <a:r>
              <a:rPr lang="en-US" dirty="0">
                <a:effectLst/>
              </a:rPr>
              <a:t> </a:t>
            </a:r>
            <a:r>
              <a:rPr lang="en-US" dirty="0" smtClean="0">
                <a:effectLst/>
              </a:rPr>
              <a:t>Mover</a:t>
            </a:r>
            <a:r>
              <a:rPr lang="en-US" dirty="0">
                <a:effectLst/>
              </a:rPr>
              <a:t> </a:t>
            </a:r>
            <a:r>
              <a:rPr lang="en-US" dirty="0" smtClean="0">
                <a:effectLst/>
              </a:rPr>
              <a:t>is a </a:t>
            </a:r>
            <a:r>
              <a:rPr lang="en-US" dirty="0">
                <a:effectLst/>
              </a:rPr>
              <a:t>mounting system that attaches to a variety of assistive and general purpose devices </a:t>
            </a:r>
            <a:endParaRPr lang="en-US" dirty="0" smtClean="0">
              <a:effectLst/>
            </a:endParaRPr>
          </a:p>
          <a:p>
            <a:r>
              <a:rPr lang="en-US" dirty="0" smtClean="0">
                <a:effectLst/>
              </a:rPr>
              <a:t>Unique mechanisms allow </a:t>
            </a:r>
            <a:r>
              <a:rPr lang="en-US" dirty="0">
                <a:effectLst/>
              </a:rPr>
              <a:t>users to </a:t>
            </a:r>
            <a:r>
              <a:rPr lang="en-US" dirty="0" smtClean="0">
                <a:effectLst/>
              </a:rPr>
              <a:t>independently manipulate </a:t>
            </a:r>
            <a:r>
              <a:rPr lang="en-US" dirty="0">
                <a:effectLst/>
              </a:rPr>
              <a:t>the attached device with great ease and </a:t>
            </a:r>
            <a:r>
              <a:rPr lang="en-US" dirty="0" smtClean="0">
                <a:effectLst/>
              </a:rPr>
              <a:t>flexibility</a:t>
            </a:r>
            <a:r>
              <a:rPr lang="en-US" dirty="0">
                <a:effectLst/>
              </a:rPr>
              <a:t> </a:t>
            </a:r>
            <a:endParaRPr lang="en-US" dirty="0" smtClean="0">
              <a:effectLst/>
            </a:endParaRPr>
          </a:p>
          <a:p>
            <a:r>
              <a:rPr lang="en-US" dirty="0" smtClean="0">
                <a:effectLst/>
                <a:hlinkClick r:id="rId3"/>
              </a:rPr>
              <a:t>Mount'n Mover Overview Video</a:t>
            </a:r>
            <a:endParaRPr lang="en-US" dirty="0" smtClean="0">
              <a:effectLst/>
            </a:endParaRPr>
          </a:p>
        </p:txBody>
      </p:sp>
      <p:pic>
        <p:nvPicPr>
          <p:cNvPr id="4" name="Picture 3" descr="M2 on Black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1" y="3877733"/>
            <a:ext cx="36576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516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Classification of </a:t>
            </a:r>
            <a:r>
              <a:rPr lang="en-US" sz="4000" dirty="0" err="1" smtClean="0"/>
              <a:t>Mount’n</a:t>
            </a:r>
            <a:r>
              <a:rPr lang="en-US" sz="4000" dirty="0" smtClean="0"/>
              <a:t> Mover as AT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3" y="1828800"/>
            <a:ext cx="7583488" cy="4782292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effectLst/>
              </a:rPr>
              <a:t>An assistive technology device is defined as </a:t>
            </a:r>
            <a:r>
              <a:rPr lang="en-US" dirty="0" smtClean="0">
                <a:effectLst/>
              </a:rPr>
              <a:t>“any </a:t>
            </a:r>
            <a:r>
              <a:rPr lang="en-US" dirty="0">
                <a:effectLst/>
              </a:rPr>
              <a:t>item, piece of equipment, or product system, whether acquired commercially, modified, or customized, that is used to increase, maintain, or improve functional capabilities of individuals with </a:t>
            </a:r>
            <a:r>
              <a:rPr lang="en-US" dirty="0" smtClean="0">
                <a:effectLst/>
              </a:rPr>
              <a:t>disabilities” (AT Act of 2004)</a:t>
            </a:r>
          </a:p>
          <a:p>
            <a:r>
              <a:rPr lang="en-US" dirty="0">
                <a:effectLst/>
              </a:rPr>
              <a:t>Users can attach the mounting system to laptops, cameras, tablets, speech devices, and other products that facilitate active participation in meaningful activities </a:t>
            </a:r>
            <a:endParaRPr lang="en-US" dirty="0" smtClean="0">
              <a:effectLst/>
            </a:endParaRPr>
          </a:p>
          <a:p>
            <a:r>
              <a:rPr lang="en-US" dirty="0" smtClean="0">
                <a:effectLst/>
              </a:rPr>
              <a:t>Users </a:t>
            </a:r>
            <a:r>
              <a:rPr lang="en-US" dirty="0">
                <a:effectLst/>
              </a:rPr>
              <a:t>can move these attached devices in a wide range of angles </a:t>
            </a:r>
            <a:r>
              <a:rPr lang="en-US" dirty="0" smtClean="0">
                <a:effectLst/>
              </a:rPr>
              <a:t>with ease, which </a:t>
            </a:r>
            <a:r>
              <a:rPr lang="en-US" dirty="0">
                <a:effectLst/>
              </a:rPr>
              <a:t>allows a</a:t>
            </a:r>
            <a:r>
              <a:rPr lang="en-US" dirty="0" smtClean="0">
                <a:effectLst/>
              </a:rPr>
              <a:t> </a:t>
            </a:r>
            <a:r>
              <a:rPr lang="en-US" dirty="0">
                <a:effectLst/>
              </a:rPr>
              <a:t>user with limited use of their upper extremities to move their device to a position that facilitates independent performance in a variety of </a:t>
            </a:r>
            <a:r>
              <a:rPr lang="en-US" dirty="0" smtClean="0">
                <a:effectLst/>
              </a:rPr>
              <a:t>activities</a:t>
            </a:r>
          </a:p>
          <a:p>
            <a:endParaRPr lang="en-US" dirty="0" smtClean="0">
              <a:effectLst/>
            </a:endParaRPr>
          </a:p>
          <a:p>
            <a:endParaRPr lang="en-US" dirty="0" smtClean="0">
              <a:effectLst/>
            </a:endParaRP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67859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/>
              <a:t>The </a:t>
            </a:r>
            <a:r>
              <a:rPr lang="en-US" sz="4000" dirty="0" err="1"/>
              <a:t>Mount’n</a:t>
            </a:r>
            <a:r>
              <a:rPr lang="en-US" sz="4000" dirty="0"/>
              <a:t> </a:t>
            </a:r>
            <a:r>
              <a:rPr lang="en-US" sz="4000" dirty="0" smtClean="0"/>
              <a:t>Mover in Action</a:t>
            </a:r>
            <a:endParaRPr lang="en-US" sz="4000" dirty="0"/>
          </a:p>
        </p:txBody>
      </p:sp>
      <p:pic>
        <p:nvPicPr>
          <p:cNvPr id="6" name="Content Placeholder 5" descr="KevinGofundme02.gi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0" b="1151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8032496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/>
              <a:t>Why Measuring AT Outcomes is Important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Given how important assistive technology is in facilitating independence, it is essential that professionals recommend effective technology (Silver-</a:t>
            </a:r>
            <a:r>
              <a:rPr lang="en-US" dirty="0" err="1" smtClean="0"/>
              <a:t>Pacuilla</a:t>
            </a:r>
            <a:r>
              <a:rPr lang="en-US" dirty="0" smtClean="0"/>
              <a:t>, Brown, Overton, &amp; Stewart, 2011)</a:t>
            </a:r>
          </a:p>
          <a:p>
            <a:r>
              <a:rPr lang="en-US" dirty="0" smtClean="0"/>
              <a:t>To ensure resources are well spent, the impact of these devices must be documented (Silver-</a:t>
            </a:r>
            <a:r>
              <a:rPr lang="en-US" dirty="0" err="1" smtClean="0"/>
              <a:t>Pacuilla</a:t>
            </a:r>
            <a:r>
              <a:rPr lang="en-US" dirty="0" smtClean="0"/>
              <a:t> et al., 2011)</a:t>
            </a:r>
          </a:p>
          <a:p>
            <a:r>
              <a:rPr lang="en-US" dirty="0" smtClean="0"/>
              <a:t>The user, the user’s social supports and caregivers, manufacturers and vendors, service providers, third-party payers, rehabilitation scientists, and policy makers all benefit from knowledge of assistive device outcomes (Fuhrer, </a:t>
            </a:r>
            <a:r>
              <a:rPr lang="en-US" dirty="0" err="1" smtClean="0"/>
              <a:t>Jutai</a:t>
            </a:r>
            <a:r>
              <a:rPr lang="en-US" dirty="0" smtClean="0"/>
              <a:t>, Scherer, &amp; </a:t>
            </a:r>
            <a:r>
              <a:rPr lang="en-US" dirty="0" err="1" smtClean="0"/>
              <a:t>Deruyter</a:t>
            </a:r>
            <a:r>
              <a:rPr lang="en-US" dirty="0" smtClean="0"/>
              <a:t>, 2003)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803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What Determines a Device’s Usability?</a:t>
            </a:r>
            <a:endParaRPr lang="en-US" sz="4000" dirty="0"/>
          </a:p>
        </p:txBody>
      </p:sp>
      <p:pic>
        <p:nvPicPr>
          <p:cNvPr id="4" name="Picture 3" descr="David Super Smile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9211" y="2590800"/>
            <a:ext cx="3672389" cy="4047067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dirty="0">
                <a:effectLst/>
              </a:rPr>
              <a:t>D</a:t>
            </a:r>
            <a:r>
              <a:rPr lang="en-US" dirty="0" smtClean="0">
                <a:effectLst/>
              </a:rPr>
              <a:t>evice </a:t>
            </a:r>
            <a:r>
              <a:rPr lang="en-US" dirty="0">
                <a:effectLst/>
              </a:rPr>
              <a:t>effectiveness </a:t>
            </a:r>
            <a:r>
              <a:rPr lang="en-US" dirty="0" smtClean="0">
                <a:effectLst/>
              </a:rPr>
              <a:t>(</a:t>
            </a:r>
            <a:r>
              <a:rPr lang="en-US" dirty="0" err="1" smtClean="0">
                <a:effectLst/>
              </a:rPr>
              <a:t>Arthanat</a:t>
            </a:r>
            <a:r>
              <a:rPr lang="en-US" dirty="0" smtClean="0">
                <a:effectLst/>
              </a:rPr>
              <a:t>, </a:t>
            </a:r>
            <a:r>
              <a:rPr lang="en-US" dirty="0" smtClean="0">
                <a:effectLst/>
              </a:rPr>
              <a:t>Bauer, </a:t>
            </a:r>
            <a:r>
              <a:rPr lang="en-US" dirty="0" err="1" smtClean="0">
                <a:effectLst/>
              </a:rPr>
              <a:t>Lenker</a:t>
            </a:r>
            <a:r>
              <a:rPr lang="en-US" dirty="0" smtClean="0">
                <a:effectLst/>
              </a:rPr>
              <a:t>, </a:t>
            </a:r>
            <a:r>
              <a:rPr lang="en-US" dirty="0" err="1" smtClean="0">
                <a:effectLst/>
              </a:rPr>
              <a:t>Nochajski</a:t>
            </a:r>
            <a:r>
              <a:rPr lang="en-US" dirty="0" smtClean="0">
                <a:effectLst/>
              </a:rPr>
              <a:t>, &amp; Wu, 2007)</a:t>
            </a:r>
          </a:p>
          <a:p>
            <a:pPr>
              <a:spcBef>
                <a:spcPts val="0"/>
              </a:spcBef>
            </a:pPr>
            <a:r>
              <a:rPr lang="en-US" dirty="0" smtClean="0">
                <a:effectLst/>
              </a:rPr>
              <a:t>Device efficiency </a:t>
            </a:r>
            <a:endParaRPr lang="en-US" dirty="0"/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>
                <a:effectLst/>
              </a:rPr>
              <a:t>    (</a:t>
            </a:r>
            <a:r>
              <a:rPr lang="en-US" dirty="0" err="1" smtClean="0">
                <a:effectLst/>
              </a:rPr>
              <a:t>Arthanat</a:t>
            </a:r>
            <a:r>
              <a:rPr lang="en-US" dirty="0" smtClean="0">
                <a:effectLst/>
              </a:rPr>
              <a:t> </a:t>
            </a:r>
            <a:r>
              <a:rPr lang="en-US" dirty="0" smtClean="0">
                <a:effectLst/>
              </a:rPr>
              <a:t>et al., 2007)</a:t>
            </a:r>
          </a:p>
          <a:p>
            <a:pPr>
              <a:spcBef>
                <a:spcPts val="0"/>
              </a:spcBef>
            </a:pPr>
            <a:r>
              <a:rPr lang="en-US" dirty="0" smtClean="0">
                <a:effectLst/>
              </a:rPr>
              <a:t>User satisfaction with the device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>
                <a:effectLst/>
              </a:rPr>
              <a:t>    in increasing one’s ability to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>
                <a:effectLst/>
              </a:rPr>
              <a:t>    participate in activities within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>
                <a:effectLst/>
              </a:rPr>
              <a:t>    multiple </a:t>
            </a:r>
            <a:r>
              <a:rPr lang="en-US" dirty="0">
                <a:effectLst/>
              </a:rPr>
              <a:t>contexts </a:t>
            </a:r>
            <a:endParaRPr lang="en-US" dirty="0" smtClean="0">
              <a:effectLst/>
            </a:endParaRPr>
          </a:p>
          <a:p>
            <a:pPr marL="0" indent="0">
              <a:buNone/>
            </a:pPr>
            <a:r>
              <a:rPr lang="en-US" dirty="0" smtClean="0">
                <a:effectLst/>
              </a:rPr>
              <a:t>    (</a:t>
            </a:r>
            <a:r>
              <a:rPr lang="en-US" dirty="0" err="1" smtClean="0">
                <a:effectLst/>
              </a:rPr>
              <a:t>Arthanat</a:t>
            </a:r>
            <a:r>
              <a:rPr lang="en-US" dirty="0" smtClean="0">
                <a:effectLst/>
              </a:rPr>
              <a:t> </a:t>
            </a:r>
            <a:r>
              <a:rPr lang="en-US" dirty="0">
                <a:effectLst/>
              </a:rPr>
              <a:t>et al., 2007</a:t>
            </a:r>
            <a:r>
              <a:rPr lang="en-US" dirty="0" smtClean="0">
                <a:effectLst/>
              </a:rPr>
              <a:t>)</a:t>
            </a:r>
          </a:p>
          <a:p>
            <a:endParaRPr lang="en-US" dirty="0" smtClean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5619970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Methodology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Retrospective case study design using quantitative assessments of existing users</a:t>
            </a:r>
          </a:p>
          <a:p>
            <a:r>
              <a:rPr lang="en-US" dirty="0" smtClean="0"/>
              <a:t>Administered the </a:t>
            </a:r>
            <a:r>
              <a:rPr lang="en-US" dirty="0"/>
              <a:t>Psychosocial Impact of Assistive Devices Scale (PIADS)</a:t>
            </a:r>
            <a:r>
              <a:rPr lang="en-US" dirty="0" smtClean="0"/>
              <a:t> online using </a:t>
            </a:r>
            <a:r>
              <a:rPr lang="en-US" dirty="0" err="1" smtClean="0"/>
              <a:t>Qualtrics</a:t>
            </a:r>
            <a:r>
              <a:rPr lang="en-US" dirty="0" smtClean="0"/>
              <a:t>, with the option for the user to participate in a structured interview using the Canadian Occupational Performance Measure (COPM)</a:t>
            </a:r>
          </a:p>
          <a:p>
            <a:r>
              <a:rPr lang="en-US" dirty="0" smtClean="0"/>
              <a:t>The COPM was administered in a variety of ways according to the user’s functional status, including Skype, telephone, and instant message</a:t>
            </a:r>
          </a:p>
          <a:p>
            <a:r>
              <a:rPr lang="en-US" dirty="0" smtClean="0"/>
              <a:t>Study approved by the Ithaca College Human Subjects Review Committee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00062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About the PIADS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effectLst/>
              </a:rPr>
              <a:t>The </a:t>
            </a:r>
            <a:r>
              <a:rPr lang="en-US" dirty="0" smtClean="0">
                <a:effectLst/>
              </a:rPr>
              <a:t>PIADS </a:t>
            </a:r>
            <a:r>
              <a:rPr lang="en-US" dirty="0">
                <a:effectLst/>
              </a:rPr>
              <a:t>was used to measure changes in functional independence and psychosocial impact of the </a:t>
            </a:r>
            <a:r>
              <a:rPr lang="en-US" dirty="0" smtClean="0">
                <a:effectLst/>
              </a:rPr>
              <a:t>intervention</a:t>
            </a:r>
          </a:p>
          <a:p>
            <a:r>
              <a:rPr lang="en-US" dirty="0" smtClean="0">
                <a:effectLst/>
              </a:rPr>
              <a:t>26</a:t>
            </a:r>
            <a:r>
              <a:rPr lang="en-US" dirty="0">
                <a:effectLst/>
              </a:rPr>
              <a:t>-</a:t>
            </a:r>
            <a:r>
              <a:rPr lang="en-US" dirty="0" smtClean="0">
                <a:effectLst/>
              </a:rPr>
              <a:t>item </a:t>
            </a:r>
            <a:r>
              <a:rPr lang="en-US" dirty="0">
                <a:effectLst/>
              </a:rPr>
              <a:t>self-report questionnaire designed to assess the effects of an assistive device on functional independence, well-being, and quality of life </a:t>
            </a:r>
            <a:r>
              <a:rPr lang="en-US" dirty="0" smtClean="0">
                <a:effectLst/>
              </a:rPr>
              <a:t>(</a:t>
            </a:r>
            <a:r>
              <a:rPr lang="en-US" dirty="0" err="1" smtClean="0">
                <a:effectLst/>
              </a:rPr>
              <a:t>Jutai</a:t>
            </a:r>
            <a:r>
              <a:rPr lang="en-US" dirty="0" smtClean="0">
                <a:effectLst/>
              </a:rPr>
              <a:t> &amp; Day, 2002)</a:t>
            </a:r>
          </a:p>
          <a:p>
            <a:r>
              <a:rPr lang="en-US" dirty="0">
                <a:effectLst/>
              </a:rPr>
              <a:t>M</a:t>
            </a:r>
            <a:r>
              <a:rPr lang="en-US" dirty="0" smtClean="0">
                <a:effectLst/>
              </a:rPr>
              <a:t>easures</a:t>
            </a:r>
            <a:r>
              <a:rPr lang="en-US" dirty="0">
                <a:effectLst/>
              </a:rPr>
              <a:t> factors intrinsic to the individual as well as environmental factors which impact the psychosocial functioning of the person using the device</a:t>
            </a:r>
            <a:r>
              <a:rPr lang="en-US" dirty="0" smtClean="0">
                <a:effectLst/>
              </a:rPr>
              <a:t> </a:t>
            </a:r>
            <a:r>
              <a:rPr lang="en-US" dirty="0">
                <a:effectLst/>
              </a:rPr>
              <a:t>(</a:t>
            </a:r>
            <a:r>
              <a:rPr lang="en-US" dirty="0" err="1">
                <a:effectLst/>
              </a:rPr>
              <a:t>Jutai</a:t>
            </a:r>
            <a:r>
              <a:rPr lang="en-US" dirty="0">
                <a:effectLst/>
              </a:rPr>
              <a:t> &amp; Day, 2002)</a:t>
            </a:r>
          </a:p>
        </p:txBody>
      </p:sp>
    </p:spTree>
    <p:extLst>
      <p:ext uri="{BB962C8B-B14F-4D97-AF65-F5344CB8AC3E}">
        <p14:creationId xmlns:p14="http://schemas.microsoft.com/office/powerpoint/2010/main" val="42841830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Custom 3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ABFC8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3103</TotalTime>
  <Words>2217</Words>
  <Application>Microsoft Macintosh PowerPoint</Application>
  <PresentationFormat>On-screen Show (4:3)</PresentationFormat>
  <Paragraphs>324</Paragraphs>
  <Slides>28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Flow</vt:lpstr>
      <vt:lpstr>RSCH-17: A Consumer-Centered Approach to Evaluating Assistive Technology Usability </vt:lpstr>
      <vt:lpstr>Outline</vt:lpstr>
      <vt:lpstr>The Mount’n Mover</vt:lpstr>
      <vt:lpstr>Classification of Mount’n Mover as AT</vt:lpstr>
      <vt:lpstr>The Mount’n Mover in Action</vt:lpstr>
      <vt:lpstr>Why Measuring AT Outcomes is Important</vt:lpstr>
      <vt:lpstr>What Determines a Device’s Usability?</vt:lpstr>
      <vt:lpstr>Methodology </vt:lpstr>
      <vt:lpstr>About the PIADS</vt:lpstr>
      <vt:lpstr>About the COPM</vt:lpstr>
      <vt:lpstr>Sample</vt:lpstr>
      <vt:lpstr>Demographics</vt:lpstr>
      <vt:lpstr>General Results</vt:lpstr>
      <vt:lpstr>PIADS Results</vt:lpstr>
      <vt:lpstr>PIADS Subscale Results</vt:lpstr>
      <vt:lpstr>PIADS Negative Emotion Item Results</vt:lpstr>
      <vt:lpstr>COPM Measurements</vt:lpstr>
      <vt:lpstr>Scoring Performance and Satisfaction</vt:lpstr>
      <vt:lpstr>COPM Results</vt:lpstr>
      <vt:lpstr>Participant 1</vt:lpstr>
      <vt:lpstr>Participant 2</vt:lpstr>
      <vt:lpstr>Participant 3</vt:lpstr>
      <vt:lpstr>Participant 4</vt:lpstr>
      <vt:lpstr>Limitations</vt:lpstr>
      <vt:lpstr>Discussion</vt:lpstr>
      <vt:lpstr>References</vt:lpstr>
      <vt:lpstr>Questions?</vt:lpstr>
      <vt:lpstr>For More Information</vt:lpstr>
    </vt:vector>
  </TitlesOfParts>
  <Company>OCC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Consumer-Centered Approach to Evaluating Assistive Technology Usability</dc:title>
  <dc:creator>Adam Kinney</dc:creator>
  <cp:lastModifiedBy>Adam Kinney</cp:lastModifiedBy>
  <cp:revision>35</cp:revision>
  <dcterms:created xsi:type="dcterms:W3CDTF">2014-01-05T19:33:37Z</dcterms:created>
  <dcterms:modified xsi:type="dcterms:W3CDTF">2014-01-21T16:09:25Z</dcterms:modified>
</cp:coreProperties>
</file>